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Track" charset="1" panose="02000000000000000000"/>
      <p:regular r:id="rId22"/>
    </p:embeddedFont>
    <p:embeddedFont>
      <p:font typeface="Poppins" charset="1" panose="00000500000000000000"/>
      <p:regular r:id="rId23"/>
    </p:embeddedFont>
    <p:embeddedFont>
      <p:font typeface="Laila Bold" charset="1" panose="020000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png>
</file>

<file path=ppt/media/image12.svg>
</file>

<file path=ppt/media/image13.png>
</file>

<file path=ppt/media/image14.svg>
</file>

<file path=ppt/media/image15.png>
</file>

<file path=ppt/media/image2.png>
</file>

<file path=ppt/media/image3.sv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2.png" Type="http://schemas.openxmlformats.org/officeDocument/2006/relationships/image"/><Relationship Id="rId7" Target="../media/image3.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444"/>
            </a:stretch>
          </a:blipFill>
        </p:spPr>
      </p:sp>
      <p:sp>
        <p:nvSpPr>
          <p:cNvPr name="Freeform 3" id="3"/>
          <p:cNvSpPr/>
          <p:nvPr/>
        </p:nvSpPr>
        <p:spPr>
          <a:xfrm flipH="false" flipV="false" rot="0">
            <a:off x="7394323" y="95033"/>
            <a:ext cx="602496" cy="538038"/>
          </a:xfrm>
          <a:custGeom>
            <a:avLst/>
            <a:gdLst/>
            <a:ahLst/>
            <a:cxnLst/>
            <a:rect r="r" b="b" t="t" l="l"/>
            <a:pathLst>
              <a:path h="538038" w="602496">
                <a:moveTo>
                  <a:pt x="0" y="0"/>
                </a:moveTo>
                <a:lnTo>
                  <a:pt x="602496" y="0"/>
                </a:lnTo>
                <a:lnTo>
                  <a:pt x="602496" y="538038"/>
                </a:lnTo>
                <a:lnTo>
                  <a:pt x="0" y="53803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747761" y="1247015"/>
            <a:ext cx="12792477" cy="2365246"/>
          </a:xfrm>
          <a:prstGeom prst="rect">
            <a:avLst/>
          </a:prstGeom>
        </p:spPr>
        <p:txBody>
          <a:bodyPr anchor="t" rtlCol="false" tIns="0" lIns="0" bIns="0" rIns="0">
            <a:spAutoFit/>
          </a:bodyPr>
          <a:lstStyle/>
          <a:p>
            <a:pPr algn="ctr">
              <a:lnSpc>
                <a:spcPts val="9094"/>
              </a:lnSpc>
            </a:pPr>
            <a:r>
              <a:rPr lang="en-US" sz="9094">
                <a:solidFill>
                  <a:srgbClr val="F0B92D"/>
                </a:solidFill>
                <a:latin typeface="Track"/>
                <a:ea typeface="Track"/>
                <a:cs typeface="Track"/>
                <a:sym typeface="Track"/>
              </a:rPr>
              <a:t>pizza orders &amp; revenue analysis</a:t>
            </a:r>
          </a:p>
        </p:txBody>
      </p:sp>
      <p:sp>
        <p:nvSpPr>
          <p:cNvPr name="TextBox 5" id="5"/>
          <p:cNvSpPr txBox="true"/>
          <p:nvPr/>
        </p:nvSpPr>
        <p:spPr>
          <a:xfrm rot="0">
            <a:off x="7996819" y="241805"/>
            <a:ext cx="2896858" cy="544105"/>
          </a:xfrm>
          <a:prstGeom prst="rect">
            <a:avLst/>
          </a:prstGeom>
        </p:spPr>
        <p:txBody>
          <a:bodyPr anchor="t" rtlCol="false" tIns="0" lIns="0" bIns="0" rIns="0">
            <a:spAutoFit/>
          </a:bodyPr>
          <a:lstStyle/>
          <a:p>
            <a:pPr algn="l">
              <a:lnSpc>
                <a:spcPts val="4156"/>
              </a:lnSpc>
            </a:pPr>
            <a:r>
              <a:rPr lang="en-US" sz="4156">
                <a:solidFill>
                  <a:srgbClr val="FFFFFF"/>
                </a:solidFill>
                <a:latin typeface="Track"/>
                <a:ea typeface="Track"/>
                <a:cs typeface="Track"/>
                <a:sym typeface="Track"/>
              </a:rPr>
              <a:t>Domino’s</a:t>
            </a:r>
          </a:p>
        </p:txBody>
      </p:sp>
      <p:sp>
        <p:nvSpPr>
          <p:cNvPr name="TextBox 6" id="6"/>
          <p:cNvSpPr txBox="true"/>
          <p:nvPr/>
        </p:nvSpPr>
        <p:spPr>
          <a:xfrm rot="0">
            <a:off x="8230931" y="3429827"/>
            <a:ext cx="2428633" cy="777356"/>
          </a:xfrm>
          <a:prstGeom prst="rect">
            <a:avLst/>
          </a:prstGeom>
        </p:spPr>
        <p:txBody>
          <a:bodyPr anchor="t" rtlCol="false" tIns="0" lIns="0" bIns="0" rIns="0">
            <a:spAutoFit/>
          </a:bodyPr>
          <a:lstStyle/>
          <a:p>
            <a:pPr algn="ctr">
              <a:lnSpc>
                <a:spcPts val="2054"/>
              </a:lnSpc>
            </a:pPr>
            <a:r>
              <a:rPr lang="en-US" sz="2054">
                <a:solidFill>
                  <a:srgbClr val="F0B92D"/>
                </a:solidFill>
                <a:latin typeface="Track"/>
                <a:ea typeface="Track"/>
                <a:cs typeface="Track"/>
                <a:sym typeface="Track"/>
              </a:rPr>
              <a:t>tarjun sarkar</a:t>
            </a:r>
          </a:p>
          <a:p>
            <a:pPr algn="ctr">
              <a:lnSpc>
                <a:spcPts val="2054"/>
              </a:lnSpc>
            </a:pPr>
          </a:p>
          <a:p>
            <a:pPr algn="ctr">
              <a:lnSpc>
                <a:spcPts val="2054"/>
              </a:lnSpc>
              <a:spcBef>
                <a:spcPct val="0"/>
              </a:spcBef>
            </a:pPr>
            <a:r>
              <a:rPr lang="en-US" sz="2054">
                <a:solidFill>
                  <a:srgbClr val="F0B92D"/>
                </a:solidFill>
                <a:latin typeface="Track"/>
                <a:ea typeface="Track"/>
                <a:cs typeface="Track"/>
                <a:sym typeface="Track"/>
              </a:rPr>
              <a:t>date: 26/10/2024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4369852" y="819990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5011305" y="147745"/>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840987" y="357837"/>
            <a:ext cx="392318" cy="350347"/>
          </a:xfrm>
          <a:custGeom>
            <a:avLst/>
            <a:gdLst/>
            <a:ahLst/>
            <a:cxnLst/>
            <a:rect r="r" b="b" t="t" l="l"/>
            <a:pathLst>
              <a:path h="350347" w="392318">
                <a:moveTo>
                  <a:pt x="0" y="0"/>
                </a:moveTo>
                <a:lnTo>
                  <a:pt x="392318" y="0"/>
                </a:lnTo>
                <a:lnTo>
                  <a:pt x="392318"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8356753"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5" id="15"/>
          <p:cNvSpPr txBox="true"/>
          <p:nvPr/>
        </p:nvSpPr>
        <p:spPr>
          <a:xfrm rot="0">
            <a:off x="3609563" y="1666370"/>
            <a:ext cx="13815753" cy="1544095"/>
          </a:xfrm>
          <a:prstGeom prst="rect">
            <a:avLst/>
          </a:prstGeom>
        </p:spPr>
        <p:txBody>
          <a:bodyPr anchor="t" rtlCol="false" tIns="0" lIns="0" bIns="0" rIns="0">
            <a:spAutoFit/>
          </a:bodyPr>
          <a:lstStyle/>
          <a:p>
            <a:pPr algn="l">
              <a:lnSpc>
                <a:spcPts val="3092"/>
              </a:lnSpc>
            </a:pPr>
            <a:r>
              <a:rPr lang="en-US" sz="2208" b="true">
                <a:solidFill>
                  <a:srgbClr val="00B7C3"/>
                </a:solidFill>
                <a:latin typeface="Laila Bold"/>
                <a:ea typeface="Laila Bold"/>
                <a:cs typeface="Laila Bold"/>
                <a:sym typeface="Laila Bold"/>
              </a:rPr>
              <a:t>select extract </a:t>
            </a:r>
            <a:r>
              <a:rPr lang="en-US" sz="2208" b="true">
                <a:solidFill>
                  <a:srgbClr val="F0B92D"/>
                </a:solidFill>
                <a:latin typeface="Laila Bold"/>
                <a:ea typeface="Laila Bold"/>
                <a:cs typeface="Laila Bold"/>
                <a:sym typeface="Laila Bold"/>
              </a:rPr>
              <a:t>(</a:t>
            </a:r>
            <a:r>
              <a:rPr lang="en-US" sz="2208" b="true">
                <a:solidFill>
                  <a:srgbClr val="00B7C3"/>
                </a:solidFill>
                <a:latin typeface="Laila Bold"/>
                <a:ea typeface="Laila Bold"/>
                <a:cs typeface="Laila Bold"/>
                <a:sym typeface="Laila Bold"/>
              </a:rPr>
              <a:t>hour</a:t>
            </a:r>
            <a:r>
              <a:rPr lang="en-US" sz="2208" b="true">
                <a:solidFill>
                  <a:srgbClr val="F0B92D"/>
                </a:solidFill>
                <a:latin typeface="Laila Bold"/>
                <a:ea typeface="Laila Bold"/>
                <a:cs typeface="Laila Bold"/>
                <a:sym typeface="Laila Bold"/>
              </a:rPr>
              <a:t> </a:t>
            </a:r>
            <a:r>
              <a:rPr lang="en-US" sz="2208" b="true">
                <a:solidFill>
                  <a:srgbClr val="00B7C3"/>
                </a:solidFill>
                <a:latin typeface="Laila Bold"/>
                <a:ea typeface="Laila Bold"/>
                <a:cs typeface="Laila Bold"/>
                <a:sym typeface="Laila Bold"/>
              </a:rPr>
              <a:t>from</a:t>
            </a:r>
            <a:r>
              <a:rPr lang="en-US" sz="2208" b="true">
                <a:solidFill>
                  <a:srgbClr val="F0B92D"/>
                </a:solidFill>
                <a:latin typeface="Laila Bold"/>
                <a:ea typeface="Laila Bold"/>
                <a:cs typeface="Laila Bold"/>
                <a:sym typeface="Laila Bold"/>
              </a:rPr>
              <a:t> order_time)</a:t>
            </a:r>
            <a:r>
              <a:rPr lang="en-US" sz="2208" b="true">
                <a:solidFill>
                  <a:srgbClr val="00B7C3"/>
                </a:solidFill>
                <a:latin typeface="Laila Bold"/>
                <a:ea typeface="Laila Bold"/>
                <a:cs typeface="Laila Bold"/>
                <a:sym typeface="Laila Bold"/>
              </a:rPr>
              <a:t> as order_hour, </a:t>
            </a:r>
          </a:p>
          <a:p>
            <a:pPr algn="l">
              <a:lnSpc>
                <a:spcPts val="3092"/>
              </a:lnSpc>
            </a:pPr>
            <a:r>
              <a:rPr lang="en-US" sz="2208" b="true">
                <a:solidFill>
                  <a:srgbClr val="00B7C3"/>
                </a:solidFill>
                <a:latin typeface="Laila Bold"/>
                <a:ea typeface="Laila Bold"/>
                <a:cs typeface="Laila Bold"/>
                <a:sym typeface="Laila Bold"/>
              </a:rPr>
              <a:t>count</a:t>
            </a:r>
            <a:r>
              <a:rPr lang="en-US" sz="2208" b="true">
                <a:solidFill>
                  <a:srgbClr val="F0B92D"/>
                </a:solidFill>
                <a:latin typeface="Laila Bold"/>
                <a:ea typeface="Laila Bold"/>
                <a:cs typeface="Laila Bold"/>
                <a:sym typeface="Laila Bold"/>
              </a:rPr>
              <a:t>(order_id)</a:t>
            </a:r>
            <a:r>
              <a:rPr lang="en-US" sz="2208" b="true">
                <a:solidFill>
                  <a:srgbClr val="00B7C3"/>
                </a:solidFill>
                <a:latin typeface="Laila Bold"/>
                <a:ea typeface="Laila Bold"/>
                <a:cs typeface="Laila Bold"/>
                <a:sym typeface="Laila Bold"/>
              </a:rPr>
              <a:t> as </a:t>
            </a:r>
            <a:r>
              <a:rPr lang="en-US" sz="2208" b="true">
                <a:solidFill>
                  <a:srgbClr val="F0B92D"/>
                </a:solidFill>
                <a:latin typeface="Laila Bold"/>
                <a:ea typeface="Laila Bold"/>
                <a:cs typeface="Laila Bold"/>
                <a:sym typeface="Laila Bold"/>
              </a:rPr>
              <a:t>order_count</a:t>
            </a:r>
          </a:p>
          <a:p>
            <a:pPr algn="l">
              <a:lnSpc>
                <a:spcPts val="3092"/>
              </a:lnSpc>
            </a:pPr>
            <a:r>
              <a:rPr lang="en-US" sz="2208" b="true">
                <a:solidFill>
                  <a:srgbClr val="00B7C3"/>
                </a:solidFill>
                <a:latin typeface="Laila Bold"/>
                <a:ea typeface="Laila Bold"/>
                <a:cs typeface="Laila Bold"/>
                <a:sym typeface="Laila Bold"/>
              </a:rPr>
              <a:t>from </a:t>
            </a:r>
            <a:r>
              <a:rPr lang="en-US" sz="2208" b="true">
                <a:solidFill>
                  <a:srgbClr val="F0B92D"/>
                </a:solidFill>
                <a:latin typeface="Laila Bold"/>
                <a:ea typeface="Laila Bold"/>
                <a:cs typeface="Laila Bold"/>
                <a:sym typeface="Laila Bold"/>
              </a:rPr>
              <a:t>orders</a:t>
            </a:r>
          </a:p>
          <a:p>
            <a:pPr algn="l">
              <a:lnSpc>
                <a:spcPts val="3092"/>
              </a:lnSpc>
            </a:pPr>
            <a:r>
              <a:rPr lang="en-US" sz="2208" b="true">
                <a:solidFill>
                  <a:srgbClr val="00B7C3"/>
                </a:solidFill>
                <a:latin typeface="Laila Bold"/>
                <a:ea typeface="Laila Bold"/>
                <a:cs typeface="Laila Bold"/>
                <a:sym typeface="Laila Bold"/>
              </a:rPr>
              <a:t>group by </a:t>
            </a:r>
            <a:r>
              <a:rPr lang="en-US" sz="2208" b="true">
                <a:solidFill>
                  <a:srgbClr val="F0B92D"/>
                </a:solidFill>
                <a:latin typeface="Laila Bold"/>
                <a:ea typeface="Laila Bold"/>
                <a:cs typeface="Laila Bold"/>
                <a:sym typeface="Laila Bold"/>
              </a:rPr>
              <a:t>order_hour</a:t>
            </a:r>
            <a:r>
              <a:rPr lang="en-US" sz="2208" b="true">
                <a:solidFill>
                  <a:srgbClr val="00B7C3"/>
                </a:solidFill>
                <a:latin typeface="Laila Bold"/>
                <a:ea typeface="Laila Bold"/>
                <a:cs typeface="Laila Bold"/>
                <a:sym typeface="Laila Bold"/>
              </a:rPr>
              <a:t> order by </a:t>
            </a:r>
            <a:r>
              <a:rPr lang="en-US" sz="2208" b="true">
                <a:solidFill>
                  <a:srgbClr val="F0B92D"/>
                </a:solidFill>
                <a:latin typeface="Laila Bold"/>
                <a:ea typeface="Laila Bold"/>
                <a:cs typeface="Laila Bold"/>
                <a:sym typeface="Laila Bold"/>
              </a:rPr>
              <a:t>order_hour</a:t>
            </a:r>
            <a:r>
              <a:rPr lang="en-US" sz="2208" b="true">
                <a:solidFill>
                  <a:srgbClr val="00B7C3"/>
                </a:solidFill>
                <a:latin typeface="Laila Bold"/>
                <a:ea typeface="Laila Bold"/>
                <a:cs typeface="Laila Bold"/>
                <a:sym typeface="Laila Bold"/>
              </a:rPr>
              <a:t> asc;</a:t>
            </a:r>
          </a:p>
        </p:txBody>
      </p:sp>
      <p:sp>
        <p:nvSpPr>
          <p:cNvPr name="TextBox 16" id="16"/>
          <p:cNvSpPr txBox="true"/>
          <p:nvPr/>
        </p:nvSpPr>
        <p:spPr>
          <a:xfrm rot="0">
            <a:off x="4464844" y="1021686"/>
            <a:ext cx="9358312" cy="387509"/>
          </a:xfrm>
          <a:prstGeom prst="rect">
            <a:avLst/>
          </a:prstGeom>
        </p:spPr>
        <p:txBody>
          <a:bodyPr anchor="t" rtlCol="false" tIns="0" lIns="0" bIns="0" rIns="0">
            <a:spAutoFit/>
          </a:bodyPr>
          <a:lstStyle/>
          <a:p>
            <a:pPr algn="ctr">
              <a:lnSpc>
                <a:spcPts val="2881"/>
              </a:lnSpc>
              <a:spcBef>
                <a:spcPct val="0"/>
              </a:spcBef>
            </a:pPr>
            <a:r>
              <a:rPr lang="en-US" sz="2881">
                <a:solidFill>
                  <a:srgbClr val="F4B870"/>
                </a:solidFill>
                <a:latin typeface="Track"/>
                <a:ea typeface="Track"/>
                <a:cs typeface="Track"/>
                <a:sym typeface="Track"/>
              </a:rPr>
              <a:t>-distribution of orders by hour of the day-</a:t>
            </a:r>
          </a:p>
        </p:txBody>
      </p:sp>
      <p:sp>
        <p:nvSpPr>
          <p:cNvPr name="TextBox 17" id="17"/>
          <p:cNvSpPr txBox="true"/>
          <p:nvPr/>
        </p:nvSpPr>
        <p:spPr>
          <a:xfrm rot="0">
            <a:off x="7045669" y="3534315"/>
            <a:ext cx="4196662" cy="6455188"/>
          </a:xfrm>
          <a:prstGeom prst="rect">
            <a:avLst/>
          </a:prstGeom>
        </p:spPr>
        <p:txBody>
          <a:bodyPr anchor="t" rtlCol="false" tIns="0" lIns="0" bIns="0" rIns="0">
            <a:spAutoFit/>
          </a:bodyPr>
          <a:lstStyle/>
          <a:p>
            <a:pPr algn="ctr">
              <a:lnSpc>
                <a:spcPts val="1762"/>
              </a:lnSpc>
            </a:pPr>
            <a:r>
              <a:rPr lang="en-US" sz="1762">
                <a:solidFill>
                  <a:srgbClr val="F2A7C8"/>
                </a:solidFill>
                <a:latin typeface="Track"/>
                <a:ea typeface="Track"/>
                <a:cs typeface="Track"/>
                <a:sym typeface="Track"/>
              </a:rPr>
              <a:t>      order hour    |  order count</a:t>
            </a:r>
          </a:p>
          <a:p>
            <a:pPr algn="ctr">
              <a:lnSpc>
                <a:spcPts val="1762"/>
              </a:lnSpc>
            </a:pPr>
            <a:r>
              <a:rPr lang="en-US" sz="1762">
                <a:solidFill>
                  <a:srgbClr val="F2A7C8"/>
                </a:solidFill>
                <a:latin typeface="Track"/>
                <a:ea typeface="Track"/>
                <a:cs typeface="Track"/>
                <a:sym typeface="Track"/>
              </a:rPr>
              <a:t>-------------------------</a:t>
            </a:r>
          </a:p>
          <a:p>
            <a:pPr algn="ctr">
              <a:lnSpc>
                <a:spcPts val="3454"/>
              </a:lnSpc>
            </a:pPr>
            <a:r>
              <a:rPr lang="en-US" sz="1762">
                <a:solidFill>
                  <a:srgbClr val="F2A7C8"/>
                </a:solidFill>
                <a:latin typeface="Track"/>
                <a:ea typeface="Track"/>
                <a:cs typeface="Track"/>
                <a:sym typeface="Track"/>
              </a:rPr>
              <a:t>9:00</a:t>
            </a:r>
            <a:r>
              <a:rPr lang="en-US" sz="1762">
                <a:solidFill>
                  <a:srgbClr val="F2A7C8"/>
                </a:solidFill>
                <a:latin typeface="Track"/>
                <a:ea typeface="Track"/>
                <a:cs typeface="Track"/>
                <a:sym typeface="Track"/>
              </a:rPr>
              <a:t>   |    1</a:t>
            </a:r>
          </a:p>
          <a:p>
            <a:pPr algn="ctr">
              <a:lnSpc>
                <a:spcPts val="3454"/>
              </a:lnSpc>
            </a:pPr>
            <a:r>
              <a:rPr lang="en-US" sz="1762">
                <a:solidFill>
                  <a:srgbClr val="F2A7C8"/>
                </a:solidFill>
                <a:latin typeface="Track"/>
                <a:ea typeface="Track"/>
                <a:cs typeface="Track"/>
                <a:sym typeface="Track"/>
              </a:rPr>
              <a:t>10:00  |    8</a:t>
            </a:r>
          </a:p>
          <a:p>
            <a:pPr algn="ctr">
              <a:lnSpc>
                <a:spcPts val="3454"/>
              </a:lnSpc>
            </a:pPr>
            <a:r>
              <a:rPr lang="en-US" sz="1762">
                <a:solidFill>
                  <a:srgbClr val="F2A7C8"/>
                </a:solidFill>
                <a:latin typeface="Track"/>
                <a:ea typeface="Track"/>
                <a:cs typeface="Track"/>
                <a:sym typeface="Track"/>
              </a:rPr>
              <a:t>     11:00   |   1231</a:t>
            </a:r>
          </a:p>
          <a:p>
            <a:pPr algn="ctr">
              <a:lnSpc>
                <a:spcPts val="3454"/>
              </a:lnSpc>
            </a:pPr>
            <a:r>
              <a:rPr lang="en-US" sz="1762">
                <a:solidFill>
                  <a:srgbClr val="F2A7C8"/>
                </a:solidFill>
                <a:latin typeface="Track"/>
                <a:ea typeface="Track"/>
                <a:cs typeface="Track"/>
                <a:sym typeface="Track"/>
              </a:rPr>
              <a:t>      12:00   |   2520</a:t>
            </a:r>
          </a:p>
          <a:p>
            <a:pPr algn="ctr">
              <a:lnSpc>
                <a:spcPts val="3454"/>
              </a:lnSpc>
            </a:pPr>
            <a:r>
              <a:rPr lang="en-US" sz="1762">
                <a:solidFill>
                  <a:srgbClr val="F2A7C8"/>
                </a:solidFill>
                <a:latin typeface="Track"/>
                <a:ea typeface="Track"/>
                <a:cs typeface="Track"/>
                <a:sym typeface="Track"/>
              </a:rPr>
              <a:t>      13:00   |   2455</a:t>
            </a:r>
          </a:p>
          <a:p>
            <a:pPr algn="ctr">
              <a:lnSpc>
                <a:spcPts val="3454"/>
              </a:lnSpc>
            </a:pPr>
            <a:r>
              <a:rPr lang="en-US" sz="1762">
                <a:solidFill>
                  <a:srgbClr val="F2A7C8"/>
                </a:solidFill>
                <a:latin typeface="Track"/>
                <a:ea typeface="Track"/>
                <a:cs typeface="Track"/>
                <a:sym typeface="Track"/>
              </a:rPr>
              <a:t>      14:00   |   1472</a:t>
            </a:r>
          </a:p>
          <a:p>
            <a:pPr algn="ctr">
              <a:lnSpc>
                <a:spcPts val="3454"/>
              </a:lnSpc>
            </a:pPr>
            <a:r>
              <a:rPr lang="en-US" sz="1762">
                <a:solidFill>
                  <a:srgbClr val="F2A7C8"/>
                </a:solidFill>
                <a:latin typeface="Track"/>
                <a:ea typeface="Track"/>
                <a:cs typeface="Track"/>
                <a:sym typeface="Track"/>
              </a:rPr>
              <a:t>      15:00   |   1468</a:t>
            </a:r>
          </a:p>
          <a:p>
            <a:pPr algn="ctr">
              <a:lnSpc>
                <a:spcPts val="3454"/>
              </a:lnSpc>
            </a:pPr>
            <a:r>
              <a:rPr lang="en-US" sz="1762">
                <a:solidFill>
                  <a:srgbClr val="F2A7C8"/>
                </a:solidFill>
                <a:latin typeface="Track"/>
                <a:ea typeface="Track"/>
                <a:cs typeface="Track"/>
                <a:sym typeface="Track"/>
              </a:rPr>
              <a:t>      16:00   |   1920</a:t>
            </a:r>
          </a:p>
          <a:p>
            <a:pPr algn="ctr">
              <a:lnSpc>
                <a:spcPts val="3454"/>
              </a:lnSpc>
            </a:pPr>
            <a:r>
              <a:rPr lang="en-US" sz="1762">
                <a:solidFill>
                  <a:srgbClr val="F2A7C8"/>
                </a:solidFill>
                <a:latin typeface="Track"/>
                <a:ea typeface="Track"/>
                <a:cs typeface="Track"/>
                <a:sym typeface="Track"/>
              </a:rPr>
              <a:t>       17:00   |   2336</a:t>
            </a:r>
          </a:p>
          <a:p>
            <a:pPr algn="ctr">
              <a:lnSpc>
                <a:spcPts val="3454"/>
              </a:lnSpc>
            </a:pPr>
            <a:r>
              <a:rPr lang="en-US" sz="1762">
                <a:solidFill>
                  <a:srgbClr val="F2A7C8"/>
                </a:solidFill>
                <a:latin typeface="Track"/>
                <a:ea typeface="Track"/>
                <a:cs typeface="Track"/>
                <a:sym typeface="Track"/>
              </a:rPr>
              <a:t>       18:00   |   2399</a:t>
            </a:r>
          </a:p>
          <a:p>
            <a:pPr algn="ctr">
              <a:lnSpc>
                <a:spcPts val="3454"/>
              </a:lnSpc>
            </a:pPr>
            <a:r>
              <a:rPr lang="en-US" sz="1762">
                <a:solidFill>
                  <a:srgbClr val="F2A7C8"/>
                </a:solidFill>
                <a:latin typeface="Track"/>
                <a:ea typeface="Track"/>
                <a:cs typeface="Track"/>
                <a:sym typeface="Track"/>
              </a:rPr>
              <a:t>       19:00   |   2009</a:t>
            </a:r>
          </a:p>
          <a:p>
            <a:pPr algn="ctr">
              <a:lnSpc>
                <a:spcPts val="3454"/>
              </a:lnSpc>
            </a:pPr>
            <a:r>
              <a:rPr lang="en-US" sz="1762">
                <a:solidFill>
                  <a:srgbClr val="F2A7C8"/>
                </a:solidFill>
                <a:latin typeface="Track"/>
                <a:ea typeface="Track"/>
                <a:cs typeface="Track"/>
                <a:sym typeface="Track"/>
              </a:rPr>
              <a:t>      20:00   |   1642</a:t>
            </a:r>
          </a:p>
          <a:p>
            <a:pPr algn="ctr">
              <a:lnSpc>
                <a:spcPts val="3454"/>
              </a:lnSpc>
            </a:pPr>
            <a:r>
              <a:rPr lang="en-US" sz="1762">
                <a:solidFill>
                  <a:srgbClr val="F2A7C8"/>
                </a:solidFill>
                <a:latin typeface="Track"/>
                <a:ea typeface="Track"/>
                <a:cs typeface="Track"/>
                <a:sym typeface="Track"/>
              </a:rPr>
              <a:t>      21:00   |   1198</a:t>
            </a:r>
          </a:p>
          <a:p>
            <a:pPr algn="ctr">
              <a:lnSpc>
                <a:spcPts val="3454"/>
              </a:lnSpc>
            </a:pPr>
            <a:r>
              <a:rPr lang="en-US" sz="1762">
                <a:solidFill>
                  <a:srgbClr val="F2A7C8"/>
                </a:solidFill>
                <a:latin typeface="Track"/>
                <a:ea typeface="Track"/>
                <a:cs typeface="Track"/>
                <a:sym typeface="Track"/>
              </a:rPr>
              <a:t>     22:00   |   663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4369852" y="819990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5011305" y="147745"/>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840987" y="357837"/>
            <a:ext cx="392318" cy="350347"/>
          </a:xfrm>
          <a:custGeom>
            <a:avLst/>
            <a:gdLst/>
            <a:ahLst/>
            <a:cxnLst/>
            <a:rect r="r" b="b" t="t" l="l"/>
            <a:pathLst>
              <a:path h="350347" w="392318">
                <a:moveTo>
                  <a:pt x="0" y="0"/>
                </a:moveTo>
                <a:lnTo>
                  <a:pt x="392318" y="0"/>
                </a:lnTo>
                <a:lnTo>
                  <a:pt x="392318"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8356753"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5" id="15"/>
          <p:cNvSpPr txBox="true"/>
          <p:nvPr/>
        </p:nvSpPr>
        <p:spPr>
          <a:xfrm rot="0">
            <a:off x="3474730" y="2573978"/>
            <a:ext cx="14679290" cy="3307487"/>
          </a:xfrm>
          <a:prstGeom prst="rect">
            <a:avLst/>
          </a:prstGeom>
        </p:spPr>
        <p:txBody>
          <a:bodyPr anchor="t" rtlCol="false" tIns="0" lIns="0" bIns="0" rIns="0">
            <a:spAutoFit/>
          </a:bodyPr>
          <a:lstStyle/>
          <a:p>
            <a:pPr algn="l">
              <a:lnSpc>
                <a:spcPts val="3285"/>
              </a:lnSpc>
            </a:pPr>
            <a:r>
              <a:rPr lang="en-US" sz="2346" b="true">
                <a:solidFill>
                  <a:srgbClr val="00B7C3"/>
                </a:solidFill>
                <a:latin typeface="Laila Bold"/>
                <a:ea typeface="Laila Bold"/>
                <a:cs typeface="Laila Bold"/>
                <a:sym typeface="Laila Bold"/>
              </a:rPr>
              <a:t>select round</a:t>
            </a:r>
            <a:r>
              <a:rPr lang="en-US" sz="2346" b="true">
                <a:solidFill>
                  <a:srgbClr val="F0B92D"/>
                </a:solidFill>
                <a:latin typeface="Laila Bold"/>
                <a:ea typeface="Laila Bold"/>
                <a:cs typeface="Laila Bold"/>
                <a:sym typeface="Laila Bold"/>
              </a:rPr>
              <a:t>(</a:t>
            </a:r>
            <a:r>
              <a:rPr lang="en-US" sz="2346" b="true">
                <a:solidFill>
                  <a:srgbClr val="00B7C3"/>
                </a:solidFill>
                <a:latin typeface="Laila Bold"/>
                <a:ea typeface="Laila Bold"/>
                <a:cs typeface="Laila Bold"/>
                <a:sym typeface="Laila Bold"/>
              </a:rPr>
              <a:t>avg</a:t>
            </a:r>
            <a:r>
              <a:rPr lang="en-US" sz="2346" b="true">
                <a:solidFill>
                  <a:srgbClr val="F0B92D"/>
                </a:solidFill>
                <a:latin typeface="Laila Bold"/>
                <a:ea typeface="Laila Bold"/>
                <a:cs typeface="Laila Bold"/>
                <a:sym typeface="Laila Bold"/>
              </a:rPr>
              <a:t>(quantity),</a:t>
            </a:r>
            <a:r>
              <a:rPr lang="en-US" sz="2346" b="true">
                <a:solidFill>
                  <a:srgbClr val="F2A7C8"/>
                </a:solidFill>
                <a:latin typeface="Laila Bold"/>
                <a:ea typeface="Laila Bold"/>
                <a:cs typeface="Laila Bold"/>
                <a:sym typeface="Laila Bold"/>
              </a:rPr>
              <a:t>0</a:t>
            </a:r>
            <a:r>
              <a:rPr lang="en-US" sz="2346" b="true">
                <a:solidFill>
                  <a:srgbClr val="F0B92D"/>
                </a:solidFill>
                <a:latin typeface="Laila Bold"/>
                <a:ea typeface="Laila Bold"/>
                <a:cs typeface="Laila Bold"/>
                <a:sym typeface="Laila Bold"/>
              </a:rPr>
              <a:t>)</a:t>
            </a:r>
            <a:r>
              <a:rPr lang="en-US" sz="2346" b="true">
                <a:solidFill>
                  <a:srgbClr val="00B7C3"/>
                </a:solidFill>
                <a:latin typeface="Laila Bold"/>
                <a:ea typeface="Laila Bold"/>
                <a:cs typeface="Laila Bold"/>
                <a:sym typeface="Laila Bold"/>
              </a:rPr>
              <a:t> as </a:t>
            </a:r>
            <a:r>
              <a:rPr lang="en-US" sz="2346" b="true">
                <a:solidFill>
                  <a:srgbClr val="F0B92D"/>
                </a:solidFill>
                <a:latin typeface="Laila Bold"/>
                <a:ea typeface="Laila Bold"/>
                <a:cs typeface="Laila Bold"/>
                <a:sym typeface="Laila Bold"/>
              </a:rPr>
              <a:t>avg_pizza_orders_per_day</a:t>
            </a:r>
          </a:p>
          <a:p>
            <a:pPr algn="l">
              <a:lnSpc>
                <a:spcPts val="3285"/>
              </a:lnSpc>
            </a:pPr>
            <a:r>
              <a:rPr lang="en-US" sz="2346" b="true">
                <a:solidFill>
                  <a:srgbClr val="00B7C3"/>
                </a:solidFill>
                <a:latin typeface="Laila Bold"/>
                <a:ea typeface="Laila Bold"/>
                <a:cs typeface="Laila Bold"/>
                <a:sym typeface="Laila Bold"/>
              </a:rPr>
              <a:t>  from </a:t>
            </a:r>
            <a:r>
              <a:rPr lang="en-US" sz="2346" b="true">
                <a:solidFill>
                  <a:srgbClr val="F0B92D"/>
                </a:solidFill>
                <a:latin typeface="Laila Bold"/>
                <a:ea typeface="Laila Bold"/>
                <a:cs typeface="Laila Bold"/>
                <a:sym typeface="Laila Bold"/>
              </a:rPr>
              <a:t>(</a:t>
            </a:r>
          </a:p>
          <a:p>
            <a:pPr algn="l">
              <a:lnSpc>
                <a:spcPts val="3285"/>
              </a:lnSpc>
            </a:pPr>
            <a:r>
              <a:rPr lang="en-US" sz="2346" b="true">
                <a:solidFill>
                  <a:srgbClr val="00B7C3"/>
                </a:solidFill>
                <a:latin typeface="Laila Bold"/>
                <a:ea typeface="Laila Bold"/>
                <a:cs typeface="Laila Bold"/>
                <a:sym typeface="Laila Bold"/>
              </a:rPr>
              <a:t>        select </a:t>
            </a:r>
            <a:r>
              <a:rPr lang="en-US" sz="2346" b="true">
                <a:solidFill>
                  <a:srgbClr val="F0B92D"/>
                </a:solidFill>
                <a:latin typeface="Laila Bold"/>
                <a:ea typeface="Laila Bold"/>
                <a:cs typeface="Laila Bold"/>
                <a:sym typeface="Laila Bold"/>
              </a:rPr>
              <a:t>orders.order_date</a:t>
            </a:r>
            <a:r>
              <a:rPr lang="en-US" sz="2346" b="true">
                <a:solidFill>
                  <a:srgbClr val="00B7C3"/>
                </a:solidFill>
                <a:latin typeface="Laila Bold"/>
                <a:ea typeface="Laila Bold"/>
                <a:cs typeface="Laila Bold"/>
                <a:sym typeface="Laila Bold"/>
              </a:rPr>
              <a:t>, sum</a:t>
            </a:r>
            <a:r>
              <a:rPr lang="en-US" sz="2346" b="true">
                <a:solidFill>
                  <a:srgbClr val="F0B92D"/>
                </a:solidFill>
                <a:latin typeface="Laila Bold"/>
                <a:ea typeface="Laila Bold"/>
                <a:cs typeface="Laila Bold"/>
                <a:sym typeface="Laila Bold"/>
              </a:rPr>
              <a:t>(order_details.quantity)</a:t>
            </a:r>
            <a:r>
              <a:rPr lang="en-US" sz="2346" b="true">
                <a:solidFill>
                  <a:srgbClr val="00B7C3"/>
                </a:solidFill>
                <a:latin typeface="Laila Bold"/>
                <a:ea typeface="Laila Bold"/>
                <a:cs typeface="Laila Bold"/>
                <a:sym typeface="Laila Bold"/>
              </a:rPr>
              <a:t>as </a:t>
            </a:r>
            <a:r>
              <a:rPr lang="en-US" sz="2346" b="true">
                <a:solidFill>
                  <a:srgbClr val="F0B92D"/>
                </a:solidFill>
                <a:latin typeface="Laila Bold"/>
                <a:ea typeface="Laila Bold"/>
                <a:cs typeface="Laila Bold"/>
                <a:sym typeface="Laila Bold"/>
              </a:rPr>
              <a:t>quantity</a:t>
            </a:r>
          </a:p>
          <a:p>
            <a:pPr algn="l">
              <a:lnSpc>
                <a:spcPts val="3285"/>
              </a:lnSpc>
            </a:pPr>
            <a:r>
              <a:rPr lang="en-US" sz="2346" b="true">
                <a:solidFill>
                  <a:srgbClr val="00B7C3"/>
                </a:solidFill>
                <a:latin typeface="Laila Bold"/>
                <a:ea typeface="Laila Bold"/>
                <a:cs typeface="Laila Bold"/>
                <a:sym typeface="Laila Bold"/>
              </a:rPr>
              <a:t>        from </a:t>
            </a:r>
            <a:r>
              <a:rPr lang="en-US" sz="2346" b="true">
                <a:solidFill>
                  <a:srgbClr val="F0B92D"/>
                </a:solidFill>
                <a:latin typeface="Laila Bold"/>
                <a:ea typeface="Laila Bold"/>
                <a:cs typeface="Laila Bold"/>
                <a:sym typeface="Laila Bold"/>
              </a:rPr>
              <a:t>orders</a:t>
            </a:r>
            <a:r>
              <a:rPr lang="en-US" sz="2346" b="true">
                <a:solidFill>
                  <a:srgbClr val="00B7C3"/>
                </a:solidFill>
                <a:latin typeface="Laila Bold"/>
                <a:ea typeface="Laila Bold"/>
                <a:cs typeface="Laila Bold"/>
                <a:sym typeface="Laila Bold"/>
              </a:rPr>
              <a:t> join </a:t>
            </a:r>
            <a:r>
              <a:rPr lang="en-US" sz="2346" b="true">
                <a:solidFill>
                  <a:srgbClr val="F0B92D"/>
                </a:solidFill>
                <a:latin typeface="Laila Bold"/>
                <a:ea typeface="Laila Bold"/>
                <a:cs typeface="Laila Bold"/>
                <a:sym typeface="Laila Bold"/>
              </a:rPr>
              <a:t>order_details</a:t>
            </a:r>
          </a:p>
          <a:p>
            <a:pPr algn="l">
              <a:lnSpc>
                <a:spcPts val="3285"/>
              </a:lnSpc>
            </a:pPr>
            <a:r>
              <a:rPr lang="en-US" sz="2346" b="true">
                <a:solidFill>
                  <a:srgbClr val="00B7C3"/>
                </a:solidFill>
                <a:latin typeface="Laila Bold"/>
                <a:ea typeface="Laila Bold"/>
                <a:cs typeface="Laila Bold"/>
                <a:sym typeface="Laila Bold"/>
              </a:rPr>
              <a:t>        on </a:t>
            </a:r>
            <a:r>
              <a:rPr lang="en-US" sz="2346" b="true">
                <a:solidFill>
                  <a:srgbClr val="F0B92D"/>
                </a:solidFill>
                <a:latin typeface="Laila Bold"/>
                <a:ea typeface="Laila Bold"/>
                <a:cs typeface="Laila Bold"/>
                <a:sym typeface="Laila Bold"/>
              </a:rPr>
              <a:t>orders.order_id = order_details.order_id</a:t>
            </a:r>
          </a:p>
          <a:p>
            <a:pPr algn="l">
              <a:lnSpc>
                <a:spcPts val="3285"/>
              </a:lnSpc>
            </a:pPr>
            <a:r>
              <a:rPr lang="en-US" sz="2346" b="true">
                <a:solidFill>
                  <a:srgbClr val="00B7C3"/>
                </a:solidFill>
                <a:latin typeface="Laila Bold"/>
                <a:ea typeface="Laila Bold"/>
                <a:cs typeface="Laila Bold"/>
                <a:sym typeface="Laila Bold"/>
              </a:rPr>
              <a:t>        group by </a:t>
            </a:r>
            <a:r>
              <a:rPr lang="en-US" sz="2346" b="true">
                <a:solidFill>
                  <a:srgbClr val="F0B92D"/>
                </a:solidFill>
                <a:latin typeface="Laila Bold"/>
                <a:ea typeface="Laila Bold"/>
                <a:cs typeface="Laila Bold"/>
                <a:sym typeface="Laila Bold"/>
              </a:rPr>
              <a:t>orders.order_date</a:t>
            </a:r>
          </a:p>
          <a:p>
            <a:pPr algn="l">
              <a:lnSpc>
                <a:spcPts val="3285"/>
              </a:lnSpc>
            </a:pPr>
            <a:r>
              <a:rPr lang="en-US" sz="2346" b="true">
                <a:solidFill>
                  <a:srgbClr val="00B7C3"/>
                </a:solidFill>
                <a:latin typeface="Laila Bold"/>
                <a:ea typeface="Laila Bold"/>
                <a:cs typeface="Laila Bold"/>
                <a:sym typeface="Laila Bold"/>
              </a:rPr>
              <a:t>  </a:t>
            </a:r>
            <a:r>
              <a:rPr lang="en-US" sz="2346" b="true">
                <a:solidFill>
                  <a:srgbClr val="F0B92D"/>
                </a:solidFill>
                <a:latin typeface="Laila Bold"/>
                <a:ea typeface="Laila Bold"/>
                <a:cs typeface="Laila Bold"/>
                <a:sym typeface="Laila Bold"/>
              </a:rPr>
              <a:t>)</a:t>
            </a:r>
          </a:p>
          <a:p>
            <a:pPr algn="l">
              <a:lnSpc>
                <a:spcPts val="3285"/>
              </a:lnSpc>
            </a:pPr>
            <a:r>
              <a:rPr lang="en-US" sz="2346" b="true">
                <a:solidFill>
                  <a:srgbClr val="F0B92D"/>
                </a:solidFill>
                <a:latin typeface="Laila Bold"/>
                <a:ea typeface="Laila Bold"/>
                <a:cs typeface="Laila Bold"/>
                <a:sym typeface="Laila Bold"/>
              </a:rPr>
              <a:t> </a:t>
            </a:r>
            <a:r>
              <a:rPr lang="en-US" sz="2346" b="true">
                <a:solidFill>
                  <a:srgbClr val="00B7C3"/>
                </a:solidFill>
                <a:latin typeface="Laila Bold"/>
                <a:ea typeface="Laila Bold"/>
                <a:cs typeface="Laila Bold"/>
                <a:sym typeface="Laila Bold"/>
              </a:rPr>
              <a:t>as </a:t>
            </a:r>
            <a:r>
              <a:rPr lang="en-US" sz="2346" b="true">
                <a:solidFill>
                  <a:srgbClr val="F0B92D"/>
                </a:solidFill>
                <a:latin typeface="Laila Bold"/>
                <a:ea typeface="Laila Bold"/>
                <a:cs typeface="Laila Bold"/>
                <a:sym typeface="Laila Bold"/>
              </a:rPr>
              <a:t>order_quantity;</a:t>
            </a:r>
          </a:p>
        </p:txBody>
      </p:sp>
      <p:sp>
        <p:nvSpPr>
          <p:cNvPr name="TextBox 16" id="16"/>
          <p:cNvSpPr txBox="true"/>
          <p:nvPr/>
        </p:nvSpPr>
        <p:spPr>
          <a:xfrm rot="0">
            <a:off x="4370636" y="1358426"/>
            <a:ext cx="9546729" cy="387509"/>
          </a:xfrm>
          <a:prstGeom prst="rect">
            <a:avLst/>
          </a:prstGeom>
        </p:spPr>
        <p:txBody>
          <a:bodyPr anchor="t" rtlCol="false" tIns="0" lIns="0" bIns="0" rIns="0">
            <a:spAutoFit/>
          </a:bodyPr>
          <a:lstStyle/>
          <a:p>
            <a:pPr algn="ctr">
              <a:lnSpc>
                <a:spcPts val="2881"/>
              </a:lnSpc>
              <a:spcBef>
                <a:spcPct val="0"/>
              </a:spcBef>
            </a:pPr>
            <a:r>
              <a:rPr lang="en-US" sz="2881">
                <a:solidFill>
                  <a:srgbClr val="F4B870"/>
                </a:solidFill>
                <a:latin typeface="Track"/>
                <a:ea typeface="Track"/>
                <a:cs typeface="Track"/>
                <a:sym typeface="Track"/>
              </a:rPr>
              <a:t>-average number of pizzas ordered per day-</a:t>
            </a:r>
          </a:p>
        </p:txBody>
      </p:sp>
      <p:sp>
        <p:nvSpPr>
          <p:cNvPr name="TextBox 17" id="17"/>
          <p:cNvSpPr txBox="true"/>
          <p:nvPr/>
        </p:nvSpPr>
        <p:spPr>
          <a:xfrm rot="0">
            <a:off x="7109303" y="6443440"/>
            <a:ext cx="4069393" cy="1230437"/>
          </a:xfrm>
          <a:prstGeom prst="rect">
            <a:avLst/>
          </a:prstGeom>
        </p:spPr>
        <p:txBody>
          <a:bodyPr anchor="t" rtlCol="false" tIns="0" lIns="0" bIns="0" rIns="0">
            <a:spAutoFit/>
          </a:bodyPr>
          <a:lstStyle/>
          <a:p>
            <a:pPr algn="ctr">
              <a:lnSpc>
                <a:spcPts val="2436"/>
              </a:lnSpc>
            </a:pPr>
            <a:r>
              <a:rPr lang="en-US" sz="2436">
                <a:solidFill>
                  <a:srgbClr val="F2A7C8"/>
                </a:solidFill>
                <a:latin typeface="Track"/>
                <a:ea typeface="Track"/>
                <a:cs typeface="Track"/>
                <a:sym typeface="Track"/>
              </a:rPr>
              <a:t>avg pizzas ordered per day</a:t>
            </a:r>
          </a:p>
          <a:p>
            <a:pPr algn="ctr">
              <a:lnSpc>
                <a:spcPts val="2436"/>
              </a:lnSpc>
            </a:pPr>
            <a:r>
              <a:rPr lang="en-US" sz="2436">
                <a:solidFill>
                  <a:srgbClr val="F2A7C8"/>
                </a:solidFill>
                <a:latin typeface="Track"/>
                <a:ea typeface="Track"/>
                <a:cs typeface="Track"/>
                <a:sym typeface="Track"/>
              </a:rPr>
              <a:t>-----------------------</a:t>
            </a:r>
          </a:p>
          <a:p>
            <a:pPr algn="ctr">
              <a:lnSpc>
                <a:spcPts val="2436"/>
              </a:lnSpc>
            </a:pPr>
            <a:r>
              <a:rPr lang="en-US" sz="2436">
                <a:solidFill>
                  <a:srgbClr val="F2A7C8"/>
                </a:solidFill>
                <a:latin typeface="Track"/>
                <a:ea typeface="Track"/>
                <a:cs typeface="Track"/>
                <a:sym typeface="Track"/>
              </a:rPr>
              <a:t>138</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4369852" y="819990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5011305" y="147745"/>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840987" y="357837"/>
            <a:ext cx="392318" cy="350347"/>
          </a:xfrm>
          <a:custGeom>
            <a:avLst/>
            <a:gdLst/>
            <a:ahLst/>
            <a:cxnLst/>
            <a:rect r="r" b="b" t="t" l="l"/>
            <a:pathLst>
              <a:path h="350347" w="392318">
                <a:moveTo>
                  <a:pt x="0" y="0"/>
                </a:moveTo>
                <a:lnTo>
                  <a:pt x="392318" y="0"/>
                </a:lnTo>
                <a:lnTo>
                  <a:pt x="392318"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8356753"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5" id="15"/>
          <p:cNvSpPr txBox="true"/>
          <p:nvPr/>
        </p:nvSpPr>
        <p:spPr>
          <a:xfrm rot="0">
            <a:off x="4608376" y="1476657"/>
            <a:ext cx="12859538" cy="5438318"/>
          </a:xfrm>
          <a:prstGeom prst="rect">
            <a:avLst/>
          </a:prstGeom>
        </p:spPr>
        <p:txBody>
          <a:bodyPr anchor="t" rtlCol="false" tIns="0" lIns="0" bIns="0" rIns="0">
            <a:spAutoFit/>
          </a:bodyPr>
          <a:lstStyle/>
          <a:p>
            <a:pPr algn="l">
              <a:lnSpc>
                <a:spcPts val="2878"/>
              </a:lnSpc>
            </a:pPr>
            <a:r>
              <a:rPr lang="en-US" sz="2055" b="true">
                <a:solidFill>
                  <a:srgbClr val="00B7C3"/>
                </a:solidFill>
                <a:latin typeface="Laila Bold"/>
                <a:ea typeface="Laila Bold"/>
                <a:cs typeface="Laila Bold"/>
                <a:sym typeface="Laila Bold"/>
              </a:rPr>
              <a:t>SELECT </a:t>
            </a:r>
          </a:p>
          <a:p>
            <a:pPr algn="l">
              <a:lnSpc>
                <a:spcPts val="2878"/>
              </a:lnSpc>
            </a:pPr>
            <a:r>
              <a:rPr lang="en-US" sz="2055" b="true">
                <a:solidFill>
                  <a:srgbClr val="00B7C3"/>
                </a:solidFill>
                <a:latin typeface="Laila Bold"/>
                <a:ea typeface="Laila Bold"/>
                <a:cs typeface="Laila Bold"/>
                <a:sym typeface="Laila Bold"/>
              </a:rPr>
              <a:t>    </a:t>
            </a:r>
            <a:r>
              <a:rPr lang="en-US" sz="2055" b="true">
                <a:solidFill>
                  <a:srgbClr val="F0B92D"/>
                </a:solidFill>
                <a:latin typeface="Laila Bold"/>
                <a:ea typeface="Laila Bold"/>
                <a:cs typeface="Laila Bold"/>
                <a:sym typeface="Laila Bold"/>
              </a:rPr>
              <a:t>pizza_types.name,</a:t>
            </a:r>
            <a:r>
              <a:rPr lang="en-US" sz="2055" b="true">
                <a:solidFill>
                  <a:srgbClr val="00B7C3"/>
                </a:solidFill>
                <a:latin typeface="Laila Bold"/>
                <a:ea typeface="Laila Bold"/>
                <a:cs typeface="Laila Bold"/>
                <a:sym typeface="Laila Bold"/>
              </a:rPr>
              <a:t> </a:t>
            </a:r>
          </a:p>
          <a:p>
            <a:pPr algn="l">
              <a:lnSpc>
                <a:spcPts val="2878"/>
              </a:lnSpc>
            </a:pPr>
            <a:r>
              <a:rPr lang="en-US" sz="2055" b="true">
                <a:solidFill>
                  <a:srgbClr val="00B7C3"/>
                </a:solidFill>
                <a:latin typeface="Laila Bold"/>
                <a:ea typeface="Laila Bold"/>
                <a:cs typeface="Laila Bold"/>
                <a:sym typeface="Laila Bold"/>
              </a:rPr>
              <a:t>    SUM</a:t>
            </a:r>
            <a:r>
              <a:rPr lang="en-US" sz="2055" b="true">
                <a:solidFill>
                  <a:srgbClr val="F0B92D"/>
                </a:solidFill>
                <a:latin typeface="Laila Bold"/>
                <a:ea typeface="Laila Bold"/>
                <a:cs typeface="Laila Bold"/>
                <a:sym typeface="Laila Bold"/>
              </a:rPr>
              <a:t>(order_details.quantity * pizzas.price)</a:t>
            </a:r>
            <a:r>
              <a:rPr lang="en-US" sz="2055" b="true">
                <a:solidFill>
                  <a:srgbClr val="00B7C3"/>
                </a:solidFill>
                <a:latin typeface="Laila Bold"/>
                <a:ea typeface="Laila Bold"/>
                <a:cs typeface="Laila Bold"/>
                <a:sym typeface="Laila Bold"/>
              </a:rPr>
              <a:t> AS </a:t>
            </a:r>
            <a:r>
              <a:rPr lang="en-US" sz="2055" b="true">
                <a:solidFill>
                  <a:srgbClr val="F0B92D"/>
                </a:solidFill>
                <a:latin typeface="Laila Bold"/>
                <a:ea typeface="Laila Bold"/>
                <a:cs typeface="Laila Bold"/>
                <a:sym typeface="Laila Bold"/>
              </a:rPr>
              <a:t>total_revenue</a:t>
            </a:r>
          </a:p>
          <a:p>
            <a:pPr algn="l">
              <a:lnSpc>
                <a:spcPts val="2878"/>
              </a:lnSpc>
            </a:pPr>
            <a:r>
              <a:rPr lang="en-US" sz="2055" b="true">
                <a:solidFill>
                  <a:srgbClr val="00B7C3"/>
                </a:solidFill>
                <a:latin typeface="Laila Bold"/>
                <a:ea typeface="Laila Bold"/>
                <a:cs typeface="Laila Bold"/>
                <a:sym typeface="Laila Bold"/>
              </a:rPr>
              <a:t>FROM </a:t>
            </a:r>
          </a:p>
          <a:p>
            <a:pPr algn="l">
              <a:lnSpc>
                <a:spcPts val="2878"/>
              </a:lnSpc>
            </a:pPr>
            <a:r>
              <a:rPr lang="en-US" sz="2055" b="true">
                <a:solidFill>
                  <a:srgbClr val="00B7C3"/>
                </a:solidFill>
                <a:latin typeface="Laila Bold"/>
                <a:ea typeface="Laila Bold"/>
                <a:cs typeface="Laila Bold"/>
                <a:sym typeface="Laila Bold"/>
              </a:rPr>
              <a:t>    </a:t>
            </a:r>
            <a:r>
              <a:rPr lang="en-US" sz="2055" b="true">
                <a:solidFill>
                  <a:srgbClr val="F0B92D"/>
                </a:solidFill>
                <a:latin typeface="Laila Bold"/>
                <a:ea typeface="Laila Bold"/>
                <a:cs typeface="Laila Bold"/>
                <a:sym typeface="Laila Bold"/>
              </a:rPr>
              <a:t>pizza_types </a:t>
            </a:r>
          </a:p>
          <a:p>
            <a:pPr algn="l">
              <a:lnSpc>
                <a:spcPts val="2878"/>
              </a:lnSpc>
            </a:pPr>
            <a:r>
              <a:rPr lang="en-US" sz="2055" b="true">
                <a:solidFill>
                  <a:srgbClr val="00B7C3"/>
                </a:solidFill>
                <a:latin typeface="Laila Bold"/>
                <a:ea typeface="Laila Bold"/>
                <a:cs typeface="Laila Bold"/>
                <a:sym typeface="Laila Bold"/>
              </a:rPr>
              <a:t>JOIN </a:t>
            </a:r>
          </a:p>
          <a:p>
            <a:pPr algn="l">
              <a:lnSpc>
                <a:spcPts val="2878"/>
              </a:lnSpc>
            </a:pPr>
            <a:r>
              <a:rPr lang="en-US" sz="2055" b="true">
                <a:solidFill>
                  <a:srgbClr val="00B7C3"/>
                </a:solidFill>
                <a:latin typeface="Laila Bold"/>
                <a:ea typeface="Laila Bold"/>
                <a:cs typeface="Laila Bold"/>
                <a:sym typeface="Laila Bold"/>
              </a:rPr>
              <a:t>    </a:t>
            </a:r>
            <a:r>
              <a:rPr lang="en-US" sz="2055" b="true">
                <a:solidFill>
                  <a:srgbClr val="F0B92D"/>
                </a:solidFill>
                <a:latin typeface="Laila Bold"/>
                <a:ea typeface="Laila Bold"/>
                <a:cs typeface="Laila Bold"/>
                <a:sym typeface="Laila Bold"/>
              </a:rPr>
              <a:t>pizzas</a:t>
            </a:r>
            <a:r>
              <a:rPr lang="en-US" sz="2055" b="true">
                <a:solidFill>
                  <a:srgbClr val="00B7C3"/>
                </a:solidFill>
                <a:latin typeface="Laila Bold"/>
                <a:ea typeface="Laila Bold"/>
                <a:cs typeface="Laila Bold"/>
                <a:sym typeface="Laila Bold"/>
              </a:rPr>
              <a:t> ON</a:t>
            </a:r>
            <a:r>
              <a:rPr lang="en-US" sz="2055" b="true">
                <a:solidFill>
                  <a:srgbClr val="F0B92D"/>
                </a:solidFill>
                <a:latin typeface="Laila Bold"/>
                <a:ea typeface="Laila Bold"/>
                <a:cs typeface="Laila Bold"/>
                <a:sym typeface="Laila Bold"/>
              </a:rPr>
              <a:t> pizza_types.pizza_type_id = pizzas.pizza_type_id</a:t>
            </a:r>
            <a:r>
              <a:rPr lang="en-US" sz="2055" b="true">
                <a:solidFill>
                  <a:srgbClr val="00B7C3"/>
                </a:solidFill>
                <a:latin typeface="Laila Bold"/>
                <a:ea typeface="Laila Bold"/>
                <a:cs typeface="Laila Bold"/>
                <a:sym typeface="Laila Bold"/>
              </a:rPr>
              <a:t> </a:t>
            </a:r>
          </a:p>
          <a:p>
            <a:pPr algn="l">
              <a:lnSpc>
                <a:spcPts val="2878"/>
              </a:lnSpc>
            </a:pPr>
            <a:r>
              <a:rPr lang="en-US" sz="2055" b="true">
                <a:solidFill>
                  <a:srgbClr val="00B7C3"/>
                </a:solidFill>
                <a:latin typeface="Laila Bold"/>
                <a:ea typeface="Laila Bold"/>
                <a:cs typeface="Laila Bold"/>
                <a:sym typeface="Laila Bold"/>
              </a:rPr>
              <a:t>JOIN </a:t>
            </a:r>
          </a:p>
          <a:p>
            <a:pPr algn="l">
              <a:lnSpc>
                <a:spcPts val="2878"/>
              </a:lnSpc>
            </a:pPr>
            <a:r>
              <a:rPr lang="en-US" sz="2055" b="true">
                <a:solidFill>
                  <a:srgbClr val="00B7C3"/>
                </a:solidFill>
                <a:latin typeface="Laila Bold"/>
                <a:ea typeface="Laila Bold"/>
                <a:cs typeface="Laila Bold"/>
                <a:sym typeface="Laila Bold"/>
              </a:rPr>
              <a:t>   </a:t>
            </a:r>
            <a:r>
              <a:rPr lang="en-US" sz="2055" b="true">
                <a:solidFill>
                  <a:srgbClr val="F0B92D"/>
                </a:solidFill>
                <a:latin typeface="Laila Bold"/>
                <a:ea typeface="Laila Bold"/>
                <a:cs typeface="Laila Bold"/>
                <a:sym typeface="Laila Bold"/>
              </a:rPr>
              <a:t> order_details</a:t>
            </a:r>
            <a:r>
              <a:rPr lang="en-US" sz="2055" b="true">
                <a:solidFill>
                  <a:srgbClr val="00B7C3"/>
                </a:solidFill>
                <a:latin typeface="Laila Bold"/>
                <a:ea typeface="Laila Bold"/>
                <a:cs typeface="Laila Bold"/>
                <a:sym typeface="Laila Bold"/>
              </a:rPr>
              <a:t> ON </a:t>
            </a:r>
            <a:r>
              <a:rPr lang="en-US" sz="2055" b="true">
                <a:solidFill>
                  <a:srgbClr val="F0B92D"/>
                </a:solidFill>
                <a:latin typeface="Laila Bold"/>
                <a:ea typeface="Laila Bold"/>
                <a:cs typeface="Laila Bold"/>
                <a:sym typeface="Laila Bold"/>
              </a:rPr>
              <a:t>order_details.pizza_id = pizzas.pizza_id </a:t>
            </a:r>
          </a:p>
          <a:p>
            <a:pPr algn="l">
              <a:lnSpc>
                <a:spcPts val="2878"/>
              </a:lnSpc>
            </a:pPr>
            <a:r>
              <a:rPr lang="en-US" sz="2055" b="true">
                <a:solidFill>
                  <a:srgbClr val="00B7C3"/>
                </a:solidFill>
                <a:latin typeface="Laila Bold"/>
                <a:ea typeface="Laila Bold"/>
                <a:cs typeface="Laila Bold"/>
                <a:sym typeface="Laila Bold"/>
              </a:rPr>
              <a:t>GROUP BY </a:t>
            </a:r>
          </a:p>
          <a:p>
            <a:pPr algn="l">
              <a:lnSpc>
                <a:spcPts val="2878"/>
              </a:lnSpc>
            </a:pPr>
            <a:r>
              <a:rPr lang="en-US" sz="2055" b="true">
                <a:solidFill>
                  <a:srgbClr val="00B7C3"/>
                </a:solidFill>
                <a:latin typeface="Laila Bold"/>
                <a:ea typeface="Laila Bold"/>
                <a:cs typeface="Laila Bold"/>
                <a:sym typeface="Laila Bold"/>
              </a:rPr>
              <a:t>  </a:t>
            </a:r>
            <a:r>
              <a:rPr lang="en-US" sz="2055" b="true">
                <a:solidFill>
                  <a:srgbClr val="F0B92D"/>
                </a:solidFill>
                <a:latin typeface="Laila Bold"/>
                <a:ea typeface="Laila Bold"/>
                <a:cs typeface="Laila Bold"/>
                <a:sym typeface="Laila Bold"/>
              </a:rPr>
              <a:t>  pizza_types.name </a:t>
            </a:r>
          </a:p>
          <a:p>
            <a:pPr algn="l">
              <a:lnSpc>
                <a:spcPts val="2878"/>
              </a:lnSpc>
            </a:pPr>
            <a:r>
              <a:rPr lang="en-US" sz="2055" b="true">
                <a:solidFill>
                  <a:srgbClr val="00B7C3"/>
                </a:solidFill>
                <a:latin typeface="Laila Bold"/>
                <a:ea typeface="Laila Bold"/>
                <a:cs typeface="Laila Bold"/>
                <a:sym typeface="Laila Bold"/>
              </a:rPr>
              <a:t>ORDER BY </a:t>
            </a:r>
          </a:p>
          <a:p>
            <a:pPr algn="l">
              <a:lnSpc>
                <a:spcPts val="2878"/>
              </a:lnSpc>
            </a:pPr>
            <a:r>
              <a:rPr lang="en-US" sz="2055" b="true">
                <a:solidFill>
                  <a:srgbClr val="00B7C3"/>
                </a:solidFill>
                <a:latin typeface="Laila Bold"/>
                <a:ea typeface="Laila Bold"/>
                <a:cs typeface="Laila Bold"/>
                <a:sym typeface="Laila Bold"/>
              </a:rPr>
              <a:t>   </a:t>
            </a:r>
            <a:r>
              <a:rPr lang="en-US" sz="2055" b="true">
                <a:solidFill>
                  <a:srgbClr val="F0B92D"/>
                </a:solidFill>
                <a:latin typeface="Laila Bold"/>
                <a:ea typeface="Laila Bold"/>
                <a:cs typeface="Laila Bold"/>
                <a:sym typeface="Laila Bold"/>
              </a:rPr>
              <a:t> total_revenue DESC </a:t>
            </a:r>
          </a:p>
          <a:p>
            <a:pPr algn="l">
              <a:lnSpc>
                <a:spcPts val="2878"/>
              </a:lnSpc>
            </a:pPr>
            <a:r>
              <a:rPr lang="en-US" sz="2055" b="true">
                <a:solidFill>
                  <a:srgbClr val="00B7C3"/>
                </a:solidFill>
                <a:latin typeface="Laila Bold"/>
                <a:ea typeface="Laila Bold"/>
                <a:cs typeface="Laila Bold"/>
                <a:sym typeface="Laila Bold"/>
              </a:rPr>
              <a:t>LIMIT </a:t>
            </a:r>
          </a:p>
          <a:p>
            <a:pPr algn="l">
              <a:lnSpc>
                <a:spcPts val="2878"/>
              </a:lnSpc>
            </a:pPr>
            <a:r>
              <a:rPr lang="en-US" sz="2055" b="true">
                <a:solidFill>
                  <a:srgbClr val="00B7C3"/>
                </a:solidFill>
                <a:latin typeface="Laila Bold"/>
                <a:ea typeface="Laila Bold"/>
                <a:cs typeface="Laila Bold"/>
                <a:sym typeface="Laila Bold"/>
              </a:rPr>
              <a:t>    </a:t>
            </a:r>
            <a:r>
              <a:rPr lang="en-US" sz="2055" b="true">
                <a:solidFill>
                  <a:srgbClr val="F2A7C8"/>
                </a:solidFill>
                <a:latin typeface="Laila Bold"/>
                <a:ea typeface="Laila Bold"/>
                <a:cs typeface="Laila Bold"/>
                <a:sym typeface="Laila Bold"/>
              </a:rPr>
              <a:t>3</a:t>
            </a:r>
            <a:r>
              <a:rPr lang="en-US" sz="2055" b="true">
                <a:solidFill>
                  <a:srgbClr val="F0B92D"/>
                </a:solidFill>
                <a:latin typeface="Laila Bold"/>
                <a:ea typeface="Laila Bold"/>
                <a:cs typeface="Laila Bold"/>
                <a:sym typeface="Laila Bold"/>
              </a:rPr>
              <a:t>;</a:t>
            </a:r>
          </a:p>
        </p:txBody>
      </p:sp>
      <p:sp>
        <p:nvSpPr>
          <p:cNvPr name="TextBox 16" id="16"/>
          <p:cNvSpPr txBox="true"/>
          <p:nvPr/>
        </p:nvSpPr>
        <p:spPr>
          <a:xfrm rot="0">
            <a:off x="5516314" y="822447"/>
            <a:ext cx="7255371" cy="387509"/>
          </a:xfrm>
          <a:prstGeom prst="rect">
            <a:avLst/>
          </a:prstGeom>
        </p:spPr>
        <p:txBody>
          <a:bodyPr anchor="t" rtlCol="false" tIns="0" lIns="0" bIns="0" rIns="0">
            <a:spAutoFit/>
          </a:bodyPr>
          <a:lstStyle/>
          <a:p>
            <a:pPr algn="ctr">
              <a:lnSpc>
                <a:spcPts val="2881"/>
              </a:lnSpc>
              <a:spcBef>
                <a:spcPct val="0"/>
              </a:spcBef>
            </a:pPr>
            <a:r>
              <a:rPr lang="en-US" sz="2881">
                <a:solidFill>
                  <a:srgbClr val="F4B870"/>
                </a:solidFill>
                <a:latin typeface="Track"/>
                <a:ea typeface="Track"/>
                <a:cs typeface="Track"/>
                <a:sym typeface="Track"/>
              </a:rPr>
              <a:t>-top 3 revenue generating pizzas-</a:t>
            </a:r>
          </a:p>
        </p:txBody>
      </p:sp>
      <p:sp>
        <p:nvSpPr>
          <p:cNvPr name="TextBox 17" id="17"/>
          <p:cNvSpPr txBox="true"/>
          <p:nvPr/>
        </p:nvSpPr>
        <p:spPr>
          <a:xfrm rot="0">
            <a:off x="5115098" y="7134014"/>
            <a:ext cx="8057803" cy="1891030"/>
          </a:xfrm>
          <a:prstGeom prst="rect">
            <a:avLst/>
          </a:prstGeom>
        </p:spPr>
        <p:txBody>
          <a:bodyPr anchor="t" rtlCol="false" tIns="0" lIns="0" bIns="0" rIns="0">
            <a:spAutoFit/>
          </a:bodyPr>
          <a:lstStyle/>
          <a:p>
            <a:pPr algn="ctr">
              <a:lnSpc>
                <a:spcPts val="2000"/>
              </a:lnSpc>
            </a:pPr>
            <a:r>
              <a:rPr lang="en-US" sz="2000">
                <a:solidFill>
                  <a:srgbClr val="F2A7C8"/>
                </a:solidFill>
                <a:latin typeface="Track"/>
                <a:ea typeface="Track"/>
                <a:cs typeface="Track"/>
                <a:sym typeface="Track"/>
              </a:rPr>
              <a:t>                 pizza naem          |         total revenue</a:t>
            </a:r>
          </a:p>
          <a:p>
            <a:pPr algn="ctr">
              <a:lnSpc>
                <a:spcPts val="2000"/>
              </a:lnSpc>
            </a:pPr>
            <a:r>
              <a:rPr lang="en-US" sz="2000">
                <a:solidFill>
                  <a:srgbClr val="F2A7C8"/>
                </a:solidFill>
                <a:latin typeface="Track"/>
                <a:ea typeface="Track"/>
                <a:cs typeface="Track"/>
                <a:sym typeface="Track"/>
              </a:rPr>
              <a:t>---------------------------------------------------</a:t>
            </a:r>
          </a:p>
          <a:p>
            <a:pPr algn="l">
              <a:lnSpc>
                <a:spcPts val="3920"/>
              </a:lnSpc>
            </a:pPr>
            <a:r>
              <a:rPr lang="en-US" sz="2000">
                <a:solidFill>
                  <a:srgbClr val="F2A7C8"/>
                </a:solidFill>
                <a:latin typeface="Track"/>
                <a:ea typeface="Track"/>
                <a:cs typeface="Track"/>
                <a:sym typeface="Track"/>
              </a:rPr>
              <a:t>         the thai chicken pizza</a:t>
            </a:r>
            <a:r>
              <a:rPr lang="en-US" sz="2000">
                <a:solidFill>
                  <a:srgbClr val="F2A7C8"/>
                </a:solidFill>
                <a:latin typeface="Track"/>
                <a:ea typeface="Track"/>
                <a:cs typeface="Track"/>
                <a:sym typeface="Track"/>
              </a:rPr>
              <a:t>       |          220053</a:t>
            </a:r>
          </a:p>
          <a:p>
            <a:pPr algn="l">
              <a:lnSpc>
                <a:spcPts val="3920"/>
              </a:lnSpc>
            </a:pPr>
            <a:r>
              <a:rPr lang="en-US" sz="2000">
                <a:solidFill>
                  <a:srgbClr val="F2A7C8"/>
                </a:solidFill>
                <a:latin typeface="Track"/>
                <a:ea typeface="Track"/>
                <a:cs typeface="Track"/>
                <a:sym typeface="Track"/>
              </a:rPr>
              <a:t>the barbecue chicken pizza     |         208197 </a:t>
            </a:r>
          </a:p>
          <a:p>
            <a:pPr algn="l">
              <a:lnSpc>
                <a:spcPts val="3920"/>
              </a:lnSpc>
            </a:pPr>
            <a:r>
              <a:rPr lang="en-US" sz="2000">
                <a:solidFill>
                  <a:srgbClr val="F2A7C8"/>
                </a:solidFill>
                <a:latin typeface="Track"/>
                <a:ea typeface="Track"/>
                <a:cs typeface="Track"/>
                <a:sym typeface="Track"/>
              </a:rPr>
              <a:t>              the california pizza      |         195920</a:t>
            </a:r>
          </a:p>
        </p:txBody>
      </p:sp>
      <p:sp>
        <p:nvSpPr>
          <p:cNvPr name="AutoShape 18" id="18"/>
          <p:cNvSpPr/>
          <p:nvPr/>
        </p:nvSpPr>
        <p:spPr>
          <a:xfrm flipV="true">
            <a:off x="4294015" y="6914975"/>
            <a:ext cx="9712756" cy="50006"/>
          </a:xfrm>
          <a:prstGeom prst="line">
            <a:avLst/>
          </a:prstGeom>
          <a:ln cap="flat" w="38100">
            <a:solidFill>
              <a:srgbClr val="FFFFFF"/>
            </a:solidFill>
            <a:prstDash val="solid"/>
            <a:headEnd type="diamond" len="lg" w="lg"/>
            <a:tailEnd type="diamond" len="lg" w="lg"/>
          </a:ln>
        </p:spPr>
      </p:sp>
      <p:sp>
        <p:nvSpPr>
          <p:cNvPr name="AutoShape 19" id="19"/>
          <p:cNvSpPr/>
          <p:nvPr/>
        </p:nvSpPr>
        <p:spPr>
          <a:xfrm>
            <a:off x="4294015" y="1295682"/>
            <a:ext cx="9712756" cy="15156"/>
          </a:xfrm>
          <a:prstGeom prst="line">
            <a:avLst/>
          </a:prstGeom>
          <a:ln cap="flat" w="38100">
            <a:solidFill>
              <a:srgbClr val="FFFFFF"/>
            </a:solidFill>
            <a:prstDash val="solid"/>
            <a:headEnd type="diamond" len="lg" w="lg"/>
            <a:tailEnd type="diamond" len="lg" w="lg"/>
          </a:ln>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4369852" y="819990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5011305" y="147745"/>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840987" y="357837"/>
            <a:ext cx="392318" cy="350347"/>
          </a:xfrm>
          <a:custGeom>
            <a:avLst/>
            <a:gdLst/>
            <a:ahLst/>
            <a:cxnLst/>
            <a:rect r="r" b="b" t="t" l="l"/>
            <a:pathLst>
              <a:path h="350347" w="392318">
                <a:moveTo>
                  <a:pt x="0" y="0"/>
                </a:moveTo>
                <a:lnTo>
                  <a:pt x="392318" y="0"/>
                </a:lnTo>
                <a:lnTo>
                  <a:pt x="392318"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8356753"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5" id="15"/>
          <p:cNvSpPr txBox="true"/>
          <p:nvPr/>
        </p:nvSpPr>
        <p:spPr>
          <a:xfrm rot="0">
            <a:off x="4945187" y="1167927"/>
            <a:ext cx="8397627" cy="6065231"/>
          </a:xfrm>
          <a:prstGeom prst="rect">
            <a:avLst/>
          </a:prstGeom>
        </p:spPr>
        <p:txBody>
          <a:bodyPr anchor="t" rtlCol="false" tIns="0" lIns="0" bIns="0" rIns="0">
            <a:spAutoFit/>
          </a:bodyPr>
          <a:lstStyle/>
          <a:p>
            <a:pPr algn="l">
              <a:lnSpc>
                <a:spcPts val="2220"/>
              </a:lnSpc>
            </a:pPr>
            <a:r>
              <a:rPr lang="en-US" sz="1586" b="true">
                <a:solidFill>
                  <a:srgbClr val="00B7C3"/>
                </a:solidFill>
                <a:latin typeface="Laila Bold"/>
                <a:ea typeface="Laila Bold"/>
                <a:cs typeface="Laila Bold"/>
                <a:sym typeface="Laila Bold"/>
              </a:rPr>
              <a:t>SELECT </a:t>
            </a:r>
          </a:p>
          <a:p>
            <a:pPr algn="l">
              <a:lnSpc>
                <a:spcPts val="2220"/>
              </a:lnSpc>
            </a:pPr>
            <a:r>
              <a:rPr lang="en-US" sz="1586" b="true">
                <a:solidFill>
                  <a:srgbClr val="00B7C3"/>
                </a:solidFill>
                <a:latin typeface="Laila Bold"/>
                <a:ea typeface="Laila Bold"/>
                <a:cs typeface="Laila Bold"/>
                <a:sym typeface="Laila Bold"/>
              </a:rPr>
              <a:t>    </a:t>
            </a:r>
            <a:r>
              <a:rPr lang="en-US" sz="1586" b="true">
                <a:solidFill>
                  <a:srgbClr val="F0B92D"/>
                </a:solidFill>
                <a:latin typeface="Laila Bold"/>
                <a:ea typeface="Laila Bold"/>
                <a:cs typeface="Laila Bold"/>
                <a:sym typeface="Laila Bold"/>
              </a:rPr>
              <a:t>pizza_types.category,</a:t>
            </a:r>
            <a:r>
              <a:rPr lang="en-US" sz="1586" b="true">
                <a:solidFill>
                  <a:srgbClr val="00B7C3"/>
                </a:solidFill>
                <a:latin typeface="Laila Bold"/>
                <a:ea typeface="Laila Bold"/>
                <a:cs typeface="Laila Bold"/>
                <a:sym typeface="Laila Bold"/>
              </a:rPr>
              <a:t> </a:t>
            </a:r>
          </a:p>
          <a:p>
            <a:pPr algn="l">
              <a:lnSpc>
                <a:spcPts val="2220"/>
              </a:lnSpc>
            </a:pPr>
            <a:r>
              <a:rPr lang="en-US" sz="1586" b="true">
                <a:solidFill>
                  <a:srgbClr val="00B7C3"/>
                </a:solidFill>
                <a:latin typeface="Laila Bold"/>
                <a:ea typeface="Laila Bold"/>
                <a:cs typeface="Laila Bold"/>
                <a:sym typeface="Laila Bold"/>
              </a:rPr>
              <a:t>    ROUND</a:t>
            </a:r>
            <a:r>
              <a:rPr lang="en-US" sz="1586" b="true">
                <a:solidFill>
                  <a:srgbClr val="F0B92D"/>
                </a:solidFill>
                <a:latin typeface="Laila Bold"/>
                <a:ea typeface="Laila Bold"/>
                <a:cs typeface="Laila Bold"/>
                <a:sym typeface="Laila Bold"/>
              </a:rPr>
              <a:t>(</a:t>
            </a:r>
          </a:p>
          <a:p>
            <a:pPr algn="l">
              <a:lnSpc>
                <a:spcPts val="2220"/>
              </a:lnSpc>
            </a:pPr>
            <a:r>
              <a:rPr lang="en-US" sz="1586" b="true">
                <a:solidFill>
                  <a:srgbClr val="00B7C3"/>
                </a:solidFill>
                <a:latin typeface="Laila Bold"/>
                <a:ea typeface="Laila Bold"/>
                <a:cs typeface="Laila Bold"/>
                <a:sym typeface="Laila Bold"/>
              </a:rPr>
              <a:t>        SUM</a:t>
            </a:r>
            <a:r>
              <a:rPr lang="en-US" sz="1586" b="true">
                <a:solidFill>
                  <a:srgbClr val="F0B92D"/>
                </a:solidFill>
                <a:latin typeface="Laila Bold"/>
                <a:ea typeface="Laila Bold"/>
                <a:cs typeface="Laila Bold"/>
                <a:sym typeface="Laila Bold"/>
              </a:rPr>
              <a:t>(order_details.quantity * pizzas.price) / </a:t>
            </a:r>
          </a:p>
          <a:p>
            <a:pPr algn="l">
              <a:lnSpc>
                <a:spcPts val="2220"/>
              </a:lnSpc>
            </a:pPr>
            <a:r>
              <a:rPr lang="en-US" sz="1586" b="true">
                <a:solidFill>
                  <a:srgbClr val="F0B92D"/>
                </a:solidFill>
                <a:latin typeface="Laila Bold"/>
                <a:ea typeface="Laila Bold"/>
                <a:cs typeface="Laila Bold"/>
                <a:sym typeface="Laila Bold"/>
              </a:rPr>
              <a:t>        (</a:t>
            </a:r>
          </a:p>
          <a:p>
            <a:pPr algn="l">
              <a:lnSpc>
                <a:spcPts val="2220"/>
              </a:lnSpc>
            </a:pPr>
            <a:r>
              <a:rPr lang="en-US" sz="1586" b="true">
                <a:solidFill>
                  <a:srgbClr val="00B7C3"/>
                </a:solidFill>
                <a:latin typeface="Laila Bold"/>
                <a:ea typeface="Laila Bold"/>
                <a:cs typeface="Laila Bold"/>
                <a:sym typeface="Laila Bold"/>
              </a:rPr>
              <a:t>            SELECT </a:t>
            </a:r>
          </a:p>
          <a:p>
            <a:pPr algn="l">
              <a:lnSpc>
                <a:spcPts val="2220"/>
              </a:lnSpc>
            </a:pPr>
            <a:r>
              <a:rPr lang="en-US" sz="1586" b="true">
                <a:solidFill>
                  <a:srgbClr val="00B7C3"/>
                </a:solidFill>
                <a:latin typeface="Laila Bold"/>
                <a:ea typeface="Laila Bold"/>
                <a:cs typeface="Laila Bold"/>
                <a:sym typeface="Laila Bold"/>
              </a:rPr>
              <a:t>                ROUND</a:t>
            </a:r>
            <a:r>
              <a:rPr lang="en-US" sz="1586" b="true">
                <a:solidFill>
                  <a:srgbClr val="F0B92D"/>
                </a:solidFill>
                <a:latin typeface="Laila Bold"/>
                <a:ea typeface="Laila Bold"/>
                <a:cs typeface="Laila Bold"/>
                <a:sym typeface="Laila Bold"/>
              </a:rPr>
              <a:t>(</a:t>
            </a:r>
            <a:r>
              <a:rPr lang="en-US" sz="1586" b="true">
                <a:solidFill>
                  <a:srgbClr val="00B7C3"/>
                </a:solidFill>
                <a:latin typeface="Laila Bold"/>
                <a:ea typeface="Laila Bold"/>
                <a:cs typeface="Laila Bold"/>
                <a:sym typeface="Laila Bold"/>
              </a:rPr>
              <a:t>SUM</a:t>
            </a:r>
            <a:r>
              <a:rPr lang="en-US" sz="1586" b="true">
                <a:solidFill>
                  <a:srgbClr val="F0B92D"/>
                </a:solidFill>
                <a:latin typeface="Laila Bold"/>
                <a:ea typeface="Laila Bold"/>
                <a:cs typeface="Laila Bold"/>
                <a:sym typeface="Laila Bold"/>
              </a:rPr>
              <a:t>(order_details.quantity * pizzas.price),</a:t>
            </a:r>
            <a:r>
              <a:rPr lang="en-US" sz="1586" b="true">
                <a:solidFill>
                  <a:srgbClr val="00B7C3"/>
                </a:solidFill>
                <a:latin typeface="Laila Bold"/>
                <a:ea typeface="Laila Bold"/>
                <a:cs typeface="Laila Bold"/>
                <a:sym typeface="Laila Bold"/>
              </a:rPr>
              <a:t> </a:t>
            </a:r>
            <a:r>
              <a:rPr lang="en-US" sz="1586" b="true">
                <a:solidFill>
                  <a:srgbClr val="F2A7C8"/>
                </a:solidFill>
                <a:latin typeface="Laila Bold"/>
                <a:ea typeface="Laila Bold"/>
                <a:cs typeface="Laila Bold"/>
                <a:sym typeface="Laila Bold"/>
              </a:rPr>
              <a:t>2</a:t>
            </a:r>
            <a:r>
              <a:rPr lang="en-US" sz="1586" b="true">
                <a:solidFill>
                  <a:srgbClr val="F0B92D"/>
                </a:solidFill>
                <a:latin typeface="Laila Bold"/>
                <a:ea typeface="Laila Bold"/>
                <a:cs typeface="Laila Bold"/>
                <a:sym typeface="Laila Bold"/>
              </a:rPr>
              <a:t>)</a:t>
            </a:r>
            <a:r>
              <a:rPr lang="en-US" sz="1586" b="true">
                <a:solidFill>
                  <a:srgbClr val="00B7C3"/>
                </a:solidFill>
                <a:latin typeface="Laila Bold"/>
                <a:ea typeface="Laila Bold"/>
                <a:cs typeface="Laila Bold"/>
                <a:sym typeface="Laila Bold"/>
              </a:rPr>
              <a:t> AS </a:t>
            </a:r>
            <a:r>
              <a:rPr lang="en-US" sz="1586" b="true">
                <a:solidFill>
                  <a:srgbClr val="F0B92D"/>
                </a:solidFill>
                <a:latin typeface="Laila Bold"/>
                <a:ea typeface="Laila Bold"/>
                <a:cs typeface="Laila Bold"/>
                <a:sym typeface="Laila Bold"/>
              </a:rPr>
              <a:t>total_revenue </a:t>
            </a:r>
          </a:p>
          <a:p>
            <a:pPr algn="l">
              <a:lnSpc>
                <a:spcPts val="2220"/>
              </a:lnSpc>
            </a:pPr>
            <a:r>
              <a:rPr lang="en-US" sz="1586" b="true">
                <a:solidFill>
                  <a:srgbClr val="00B7C3"/>
                </a:solidFill>
                <a:latin typeface="Laila Bold"/>
                <a:ea typeface="Laila Bold"/>
                <a:cs typeface="Laila Bold"/>
                <a:sym typeface="Laila Bold"/>
              </a:rPr>
              <a:t>            FROM </a:t>
            </a:r>
          </a:p>
          <a:p>
            <a:pPr algn="l">
              <a:lnSpc>
                <a:spcPts val="2220"/>
              </a:lnSpc>
            </a:pPr>
            <a:r>
              <a:rPr lang="en-US" sz="1586" b="true">
                <a:solidFill>
                  <a:srgbClr val="00B7C3"/>
                </a:solidFill>
                <a:latin typeface="Laila Bold"/>
                <a:ea typeface="Laila Bold"/>
                <a:cs typeface="Laila Bold"/>
                <a:sym typeface="Laila Bold"/>
              </a:rPr>
              <a:t>                </a:t>
            </a:r>
            <a:r>
              <a:rPr lang="en-US" sz="1586" b="true">
                <a:solidFill>
                  <a:srgbClr val="F0B92D"/>
                </a:solidFill>
                <a:latin typeface="Laila Bold"/>
                <a:ea typeface="Laila Bold"/>
                <a:cs typeface="Laila Bold"/>
                <a:sym typeface="Laila Bold"/>
              </a:rPr>
              <a:t>order_details </a:t>
            </a:r>
          </a:p>
          <a:p>
            <a:pPr algn="l">
              <a:lnSpc>
                <a:spcPts val="2220"/>
              </a:lnSpc>
            </a:pPr>
            <a:r>
              <a:rPr lang="en-US" sz="1586" b="true">
                <a:solidFill>
                  <a:srgbClr val="00B7C3"/>
                </a:solidFill>
                <a:latin typeface="Laila Bold"/>
                <a:ea typeface="Laila Bold"/>
                <a:cs typeface="Laila Bold"/>
                <a:sym typeface="Laila Bold"/>
              </a:rPr>
              <a:t>            JOIN </a:t>
            </a:r>
          </a:p>
          <a:p>
            <a:pPr algn="l">
              <a:lnSpc>
                <a:spcPts val="2220"/>
              </a:lnSpc>
            </a:pPr>
            <a:r>
              <a:rPr lang="en-US" sz="1586" b="true">
                <a:solidFill>
                  <a:srgbClr val="00B7C3"/>
                </a:solidFill>
                <a:latin typeface="Laila Bold"/>
                <a:ea typeface="Laila Bold"/>
                <a:cs typeface="Laila Bold"/>
                <a:sym typeface="Laila Bold"/>
              </a:rPr>
              <a:t>                </a:t>
            </a:r>
            <a:r>
              <a:rPr lang="en-US" sz="1586" b="true">
                <a:solidFill>
                  <a:srgbClr val="F0B92D"/>
                </a:solidFill>
                <a:latin typeface="Laila Bold"/>
                <a:ea typeface="Laila Bold"/>
                <a:cs typeface="Laila Bold"/>
                <a:sym typeface="Laila Bold"/>
              </a:rPr>
              <a:t>pizzas </a:t>
            </a:r>
            <a:r>
              <a:rPr lang="en-US" sz="1586" b="true">
                <a:solidFill>
                  <a:srgbClr val="00B7C3"/>
                </a:solidFill>
                <a:latin typeface="Laila Bold"/>
                <a:ea typeface="Laila Bold"/>
                <a:cs typeface="Laila Bold"/>
                <a:sym typeface="Laila Bold"/>
              </a:rPr>
              <a:t>ON</a:t>
            </a:r>
            <a:r>
              <a:rPr lang="en-US" sz="1586" b="true">
                <a:solidFill>
                  <a:srgbClr val="F0B92D"/>
                </a:solidFill>
                <a:latin typeface="Laila Bold"/>
                <a:ea typeface="Laila Bold"/>
                <a:cs typeface="Laila Bold"/>
                <a:sym typeface="Laila Bold"/>
              </a:rPr>
              <a:t> pizzas.pizza_id = order_details.pizza_id</a:t>
            </a:r>
          </a:p>
          <a:p>
            <a:pPr algn="l">
              <a:lnSpc>
                <a:spcPts val="2220"/>
              </a:lnSpc>
            </a:pPr>
            <a:r>
              <a:rPr lang="en-US" sz="1586" b="true">
                <a:solidFill>
                  <a:srgbClr val="00B7C3"/>
                </a:solidFill>
                <a:latin typeface="Laila Bold"/>
                <a:ea typeface="Laila Bold"/>
                <a:cs typeface="Laila Bold"/>
                <a:sym typeface="Laila Bold"/>
              </a:rPr>
              <a:t>       </a:t>
            </a:r>
            <a:r>
              <a:rPr lang="en-US" sz="1586" b="true">
                <a:solidFill>
                  <a:srgbClr val="F0B92D"/>
                </a:solidFill>
                <a:latin typeface="Laila Bold"/>
                <a:ea typeface="Laila Bold"/>
                <a:cs typeface="Laila Bold"/>
                <a:sym typeface="Laila Bold"/>
              </a:rPr>
              <a:t> ) *</a:t>
            </a:r>
            <a:r>
              <a:rPr lang="en-US" sz="1586" b="true">
                <a:solidFill>
                  <a:srgbClr val="00B7C3"/>
                </a:solidFill>
                <a:latin typeface="Laila Bold"/>
                <a:ea typeface="Laila Bold"/>
                <a:cs typeface="Laila Bold"/>
                <a:sym typeface="Laila Bold"/>
              </a:rPr>
              <a:t> </a:t>
            </a:r>
            <a:r>
              <a:rPr lang="en-US" sz="1586" b="true">
                <a:solidFill>
                  <a:srgbClr val="F2A7C8"/>
                </a:solidFill>
                <a:latin typeface="Laila Bold"/>
                <a:ea typeface="Laila Bold"/>
                <a:cs typeface="Laila Bold"/>
                <a:sym typeface="Laila Bold"/>
              </a:rPr>
              <a:t>100</a:t>
            </a:r>
            <a:r>
              <a:rPr lang="en-US" sz="1586" b="true">
                <a:solidFill>
                  <a:srgbClr val="00B7C3"/>
                </a:solidFill>
                <a:latin typeface="Laila Bold"/>
                <a:ea typeface="Laila Bold"/>
                <a:cs typeface="Laila Bold"/>
                <a:sym typeface="Laila Bold"/>
              </a:rPr>
              <a:t>, </a:t>
            </a:r>
          </a:p>
          <a:p>
            <a:pPr algn="l">
              <a:lnSpc>
                <a:spcPts val="2220"/>
              </a:lnSpc>
            </a:pPr>
            <a:r>
              <a:rPr lang="en-US" sz="1586" b="true">
                <a:solidFill>
                  <a:srgbClr val="00B7C3"/>
                </a:solidFill>
                <a:latin typeface="Laila Bold"/>
                <a:ea typeface="Laila Bold"/>
                <a:cs typeface="Laila Bold"/>
                <a:sym typeface="Laila Bold"/>
              </a:rPr>
              <a:t>       </a:t>
            </a:r>
            <a:r>
              <a:rPr lang="en-US" sz="1586" b="true">
                <a:solidFill>
                  <a:srgbClr val="F2A7C8"/>
                </a:solidFill>
                <a:latin typeface="Laila Bold"/>
                <a:ea typeface="Laila Bold"/>
                <a:cs typeface="Laila Bold"/>
                <a:sym typeface="Laila Bold"/>
              </a:rPr>
              <a:t> 2</a:t>
            </a:r>
          </a:p>
          <a:p>
            <a:pPr algn="l">
              <a:lnSpc>
                <a:spcPts val="2220"/>
              </a:lnSpc>
            </a:pPr>
            <a:r>
              <a:rPr lang="en-US" sz="1586" b="true">
                <a:solidFill>
                  <a:srgbClr val="00B7C3"/>
                </a:solidFill>
                <a:latin typeface="Laila Bold"/>
                <a:ea typeface="Laila Bold"/>
                <a:cs typeface="Laila Bold"/>
                <a:sym typeface="Laila Bold"/>
              </a:rPr>
              <a:t>  </a:t>
            </a:r>
            <a:r>
              <a:rPr lang="en-US" sz="1586" b="true">
                <a:solidFill>
                  <a:srgbClr val="F0B92D"/>
                </a:solidFill>
                <a:latin typeface="Laila Bold"/>
                <a:ea typeface="Laila Bold"/>
                <a:cs typeface="Laila Bold"/>
                <a:sym typeface="Laila Bold"/>
              </a:rPr>
              <a:t>  )</a:t>
            </a:r>
            <a:r>
              <a:rPr lang="en-US" sz="1586" b="true">
                <a:solidFill>
                  <a:srgbClr val="00B7C3"/>
                </a:solidFill>
                <a:latin typeface="Laila Bold"/>
                <a:ea typeface="Laila Bold"/>
                <a:cs typeface="Laila Bold"/>
                <a:sym typeface="Laila Bold"/>
              </a:rPr>
              <a:t> AS</a:t>
            </a:r>
            <a:r>
              <a:rPr lang="en-US" sz="1586" b="true">
                <a:solidFill>
                  <a:srgbClr val="F0B92D"/>
                </a:solidFill>
                <a:latin typeface="Laila Bold"/>
                <a:ea typeface="Laila Bold"/>
                <a:cs typeface="Laila Bold"/>
                <a:sym typeface="Laila Bold"/>
              </a:rPr>
              <a:t> revenue</a:t>
            </a:r>
          </a:p>
          <a:p>
            <a:pPr algn="l">
              <a:lnSpc>
                <a:spcPts val="2220"/>
              </a:lnSpc>
            </a:pPr>
            <a:r>
              <a:rPr lang="en-US" sz="1586" b="true">
                <a:solidFill>
                  <a:srgbClr val="00B7C3"/>
                </a:solidFill>
                <a:latin typeface="Laila Bold"/>
                <a:ea typeface="Laila Bold"/>
                <a:cs typeface="Laila Bold"/>
                <a:sym typeface="Laila Bold"/>
              </a:rPr>
              <a:t>FROM </a:t>
            </a:r>
          </a:p>
          <a:p>
            <a:pPr algn="l">
              <a:lnSpc>
                <a:spcPts val="2220"/>
              </a:lnSpc>
            </a:pPr>
            <a:r>
              <a:rPr lang="en-US" sz="1586" b="true">
                <a:solidFill>
                  <a:srgbClr val="00B7C3"/>
                </a:solidFill>
                <a:latin typeface="Laila Bold"/>
                <a:ea typeface="Laila Bold"/>
                <a:cs typeface="Laila Bold"/>
                <a:sym typeface="Laila Bold"/>
              </a:rPr>
              <a:t>   </a:t>
            </a:r>
            <a:r>
              <a:rPr lang="en-US" sz="1586" b="true">
                <a:solidFill>
                  <a:srgbClr val="F0B92D"/>
                </a:solidFill>
                <a:latin typeface="Laila Bold"/>
                <a:ea typeface="Laila Bold"/>
                <a:cs typeface="Laila Bold"/>
                <a:sym typeface="Laila Bold"/>
              </a:rPr>
              <a:t> pizza_types </a:t>
            </a:r>
          </a:p>
          <a:p>
            <a:pPr algn="l">
              <a:lnSpc>
                <a:spcPts val="2220"/>
              </a:lnSpc>
            </a:pPr>
            <a:r>
              <a:rPr lang="en-US" sz="1586" b="true">
                <a:solidFill>
                  <a:srgbClr val="00B7C3"/>
                </a:solidFill>
                <a:latin typeface="Laila Bold"/>
                <a:ea typeface="Laila Bold"/>
                <a:cs typeface="Laila Bold"/>
                <a:sym typeface="Laila Bold"/>
              </a:rPr>
              <a:t>JOIN </a:t>
            </a:r>
          </a:p>
          <a:p>
            <a:pPr algn="l">
              <a:lnSpc>
                <a:spcPts val="2220"/>
              </a:lnSpc>
            </a:pPr>
            <a:r>
              <a:rPr lang="en-US" sz="1586" b="true">
                <a:solidFill>
                  <a:srgbClr val="00B7C3"/>
                </a:solidFill>
                <a:latin typeface="Laila Bold"/>
                <a:ea typeface="Laila Bold"/>
                <a:cs typeface="Laila Bold"/>
                <a:sym typeface="Laila Bold"/>
              </a:rPr>
              <a:t>   </a:t>
            </a:r>
            <a:r>
              <a:rPr lang="en-US" sz="1586" b="true">
                <a:solidFill>
                  <a:srgbClr val="F0B92D"/>
                </a:solidFill>
                <a:latin typeface="Laila Bold"/>
                <a:ea typeface="Laila Bold"/>
                <a:cs typeface="Laila Bold"/>
                <a:sym typeface="Laila Bold"/>
              </a:rPr>
              <a:t> pizzas </a:t>
            </a:r>
            <a:r>
              <a:rPr lang="en-US" sz="1586" b="true">
                <a:solidFill>
                  <a:srgbClr val="00B7C3"/>
                </a:solidFill>
                <a:latin typeface="Laila Bold"/>
                <a:ea typeface="Laila Bold"/>
                <a:cs typeface="Laila Bold"/>
                <a:sym typeface="Laila Bold"/>
              </a:rPr>
              <a:t>ON</a:t>
            </a:r>
            <a:r>
              <a:rPr lang="en-US" sz="1586" b="true">
                <a:solidFill>
                  <a:srgbClr val="F0B92D"/>
                </a:solidFill>
                <a:latin typeface="Laila Bold"/>
                <a:ea typeface="Laila Bold"/>
                <a:cs typeface="Laila Bold"/>
                <a:sym typeface="Laila Bold"/>
              </a:rPr>
              <a:t> pizza_types.pizza_type_id = pizzas.pizza_type_id </a:t>
            </a:r>
          </a:p>
          <a:p>
            <a:pPr algn="l">
              <a:lnSpc>
                <a:spcPts val="2220"/>
              </a:lnSpc>
            </a:pPr>
            <a:r>
              <a:rPr lang="en-US" sz="1586" b="true">
                <a:solidFill>
                  <a:srgbClr val="00B7C3"/>
                </a:solidFill>
                <a:latin typeface="Laila Bold"/>
                <a:ea typeface="Laila Bold"/>
                <a:cs typeface="Laila Bold"/>
                <a:sym typeface="Laila Bold"/>
              </a:rPr>
              <a:t>JOIN </a:t>
            </a:r>
          </a:p>
          <a:p>
            <a:pPr algn="l">
              <a:lnSpc>
                <a:spcPts val="2220"/>
              </a:lnSpc>
            </a:pPr>
            <a:r>
              <a:rPr lang="en-US" sz="1586" b="true">
                <a:solidFill>
                  <a:srgbClr val="00B7C3"/>
                </a:solidFill>
                <a:latin typeface="Laila Bold"/>
                <a:ea typeface="Laila Bold"/>
                <a:cs typeface="Laila Bold"/>
                <a:sym typeface="Laila Bold"/>
              </a:rPr>
              <a:t>    </a:t>
            </a:r>
            <a:r>
              <a:rPr lang="en-US" sz="1586" b="true">
                <a:solidFill>
                  <a:srgbClr val="F0B92D"/>
                </a:solidFill>
                <a:latin typeface="Laila Bold"/>
                <a:ea typeface="Laila Bold"/>
                <a:cs typeface="Laila Bold"/>
                <a:sym typeface="Laila Bold"/>
              </a:rPr>
              <a:t>order_details </a:t>
            </a:r>
            <a:r>
              <a:rPr lang="en-US" sz="1586" b="true">
                <a:solidFill>
                  <a:srgbClr val="00B7C3"/>
                </a:solidFill>
                <a:latin typeface="Laila Bold"/>
                <a:ea typeface="Laila Bold"/>
                <a:cs typeface="Laila Bold"/>
                <a:sym typeface="Laila Bold"/>
              </a:rPr>
              <a:t>ON</a:t>
            </a:r>
            <a:r>
              <a:rPr lang="en-US" sz="1586" b="true">
                <a:solidFill>
                  <a:srgbClr val="F0B92D"/>
                </a:solidFill>
                <a:latin typeface="Laila Bold"/>
                <a:ea typeface="Laila Bold"/>
                <a:cs typeface="Laila Bold"/>
                <a:sym typeface="Laila Bold"/>
              </a:rPr>
              <a:t> order_details.pizza_id = pizzas.pizza_id</a:t>
            </a:r>
            <a:r>
              <a:rPr lang="en-US" sz="1586" b="true">
                <a:solidFill>
                  <a:srgbClr val="00B7C3"/>
                </a:solidFill>
                <a:latin typeface="Laila Bold"/>
                <a:ea typeface="Laila Bold"/>
                <a:cs typeface="Laila Bold"/>
                <a:sym typeface="Laila Bold"/>
              </a:rPr>
              <a:t> </a:t>
            </a:r>
          </a:p>
          <a:p>
            <a:pPr algn="l">
              <a:lnSpc>
                <a:spcPts val="2220"/>
              </a:lnSpc>
            </a:pPr>
            <a:r>
              <a:rPr lang="en-US" sz="1586" b="true">
                <a:solidFill>
                  <a:srgbClr val="00B7C3"/>
                </a:solidFill>
                <a:latin typeface="Laila Bold"/>
                <a:ea typeface="Laila Bold"/>
                <a:cs typeface="Laila Bold"/>
                <a:sym typeface="Laila Bold"/>
              </a:rPr>
              <a:t>GROUP BY </a:t>
            </a:r>
          </a:p>
          <a:p>
            <a:pPr algn="l">
              <a:lnSpc>
                <a:spcPts val="2220"/>
              </a:lnSpc>
            </a:pPr>
            <a:r>
              <a:rPr lang="en-US" sz="1586" b="true">
                <a:solidFill>
                  <a:srgbClr val="00B7C3"/>
                </a:solidFill>
                <a:latin typeface="Laila Bold"/>
                <a:ea typeface="Laila Bold"/>
                <a:cs typeface="Laila Bold"/>
                <a:sym typeface="Laila Bold"/>
              </a:rPr>
              <a:t>   </a:t>
            </a:r>
            <a:r>
              <a:rPr lang="en-US" sz="1586" b="true">
                <a:solidFill>
                  <a:srgbClr val="F0B92D"/>
                </a:solidFill>
                <a:latin typeface="Laila Bold"/>
                <a:ea typeface="Laila Bold"/>
                <a:cs typeface="Laila Bold"/>
                <a:sym typeface="Laila Bold"/>
              </a:rPr>
              <a:t> pizza_types.category;</a:t>
            </a:r>
          </a:p>
        </p:txBody>
      </p:sp>
      <p:sp>
        <p:nvSpPr>
          <p:cNvPr name="TextBox 16" id="16"/>
          <p:cNvSpPr txBox="true"/>
          <p:nvPr/>
        </p:nvSpPr>
        <p:spPr>
          <a:xfrm rot="0">
            <a:off x="5971870" y="725125"/>
            <a:ext cx="6656071" cy="292123"/>
          </a:xfrm>
          <a:prstGeom prst="rect">
            <a:avLst/>
          </a:prstGeom>
        </p:spPr>
        <p:txBody>
          <a:bodyPr anchor="t" rtlCol="false" tIns="0" lIns="0" bIns="0" rIns="0">
            <a:spAutoFit/>
          </a:bodyPr>
          <a:lstStyle/>
          <a:p>
            <a:pPr algn="ctr">
              <a:lnSpc>
                <a:spcPts val="2123"/>
              </a:lnSpc>
              <a:spcBef>
                <a:spcPct val="0"/>
              </a:spcBef>
            </a:pPr>
            <a:r>
              <a:rPr lang="en-US" sz="2123">
                <a:solidFill>
                  <a:srgbClr val="F4B870"/>
                </a:solidFill>
                <a:latin typeface="Track"/>
                <a:ea typeface="Track"/>
                <a:cs typeface="Track"/>
                <a:sym typeface="Track"/>
              </a:rPr>
              <a:t>-Pizza Category Contribution to Revenue-</a:t>
            </a:r>
          </a:p>
        </p:txBody>
      </p:sp>
      <p:sp>
        <p:nvSpPr>
          <p:cNvPr name="TextBox 17" id="17"/>
          <p:cNvSpPr txBox="true"/>
          <p:nvPr/>
        </p:nvSpPr>
        <p:spPr>
          <a:xfrm rot="0">
            <a:off x="5376026" y="7671308"/>
            <a:ext cx="9734063" cy="2181461"/>
          </a:xfrm>
          <a:prstGeom prst="rect">
            <a:avLst/>
          </a:prstGeom>
        </p:spPr>
        <p:txBody>
          <a:bodyPr anchor="t" rtlCol="false" tIns="0" lIns="0" bIns="0" rIns="0">
            <a:spAutoFit/>
          </a:bodyPr>
          <a:lstStyle/>
          <a:p>
            <a:pPr algn="ctr">
              <a:lnSpc>
                <a:spcPts val="1829"/>
              </a:lnSpc>
            </a:pPr>
            <a:r>
              <a:rPr lang="en-US" sz="1829">
                <a:solidFill>
                  <a:srgbClr val="F2A7C8"/>
                </a:solidFill>
                <a:latin typeface="Track"/>
                <a:ea typeface="Track"/>
                <a:cs typeface="Track"/>
                <a:sym typeface="Track"/>
              </a:rPr>
              <a:t> category   |    percentage contribution</a:t>
            </a:r>
          </a:p>
          <a:p>
            <a:pPr algn="ctr">
              <a:lnSpc>
                <a:spcPts val="1829"/>
              </a:lnSpc>
            </a:pPr>
            <a:r>
              <a:rPr lang="en-US" sz="1829">
                <a:solidFill>
                  <a:srgbClr val="F2A7C8"/>
                </a:solidFill>
                <a:latin typeface="Track"/>
                <a:ea typeface="Track"/>
                <a:cs typeface="Track"/>
                <a:sym typeface="Track"/>
              </a:rPr>
              <a:t>------------------------------------------</a:t>
            </a:r>
          </a:p>
          <a:p>
            <a:pPr algn="l">
              <a:lnSpc>
                <a:spcPts val="3586"/>
              </a:lnSpc>
            </a:pPr>
            <a:r>
              <a:rPr lang="en-US" sz="1829">
                <a:solidFill>
                  <a:srgbClr val="F2A7C8"/>
                </a:solidFill>
                <a:latin typeface="Track"/>
                <a:ea typeface="Track"/>
                <a:cs typeface="Track"/>
                <a:sym typeface="Track"/>
              </a:rPr>
              <a:t>                                    supreme</a:t>
            </a:r>
            <a:r>
              <a:rPr lang="en-US" sz="1829">
                <a:solidFill>
                  <a:srgbClr val="F2A7C8"/>
                </a:solidFill>
                <a:latin typeface="Track"/>
                <a:ea typeface="Track"/>
                <a:cs typeface="Track"/>
                <a:sym typeface="Track"/>
              </a:rPr>
              <a:t>    |     25.46</a:t>
            </a:r>
          </a:p>
          <a:p>
            <a:pPr algn="l">
              <a:lnSpc>
                <a:spcPts val="3586"/>
              </a:lnSpc>
            </a:pPr>
            <a:r>
              <a:rPr lang="en-US" sz="1829">
                <a:solidFill>
                  <a:srgbClr val="F2A7C8"/>
                </a:solidFill>
                <a:latin typeface="Track"/>
                <a:ea typeface="Track"/>
                <a:cs typeface="Track"/>
                <a:sym typeface="Track"/>
              </a:rPr>
              <a:t>                                     chicken     |     23.96 </a:t>
            </a:r>
          </a:p>
          <a:p>
            <a:pPr algn="l">
              <a:lnSpc>
                <a:spcPts val="3586"/>
              </a:lnSpc>
            </a:pPr>
            <a:r>
              <a:rPr lang="en-US" sz="1829">
                <a:solidFill>
                  <a:srgbClr val="F2A7C8"/>
                </a:solidFill>
                <a:latin typeface="Track"/>
                <a:ea typeface="Track"/>
                <a:cs typeface="Track"/>
                <a:sym typeface="Track"/>
              </a:rPr>
              <a:t>                                      classic     |     26.91</a:t>
            </a:r>
          </a:p>
          <a:p>
            <a:pPr algn="l">
              <a:lnSpc>
                <a:spcPts val="3586"/>
              </a:lnSpc>
            </a:pPr>
            <a:r>
              <a:rPr lang="en-US" sz="1829">
                <a:solidFill>
                  <a:srgbClr val="F2A7C8"/>
                </a:solidFill>
                <a:latin typeface="Track"/>
                <a:ea typeface="Track"/>
                <a:cs typeface="Track"/>
                <a:sym typeface="Track"/>
              </a:rPr>
              <a:t>                                        veggie     |     23.68</a:t>
            </a:r>
          </a:p>
        </p:txBody>
      </p:sp>
      <p:sp>
        <p:nvSpPr>
          <p:cNvPr name="AutoShape 18" id="18"/>
          <p:cNvSpPr/>
          <p:nvPr/>
        </p:nvSpPr>
        <p:spPr>
          <a:xfrm>
            <a:off x="4523306" y="1112498"/>
            <a:ext cx="9301913" cy="0"/>
          </a:xfrm>
          <a:prstGeom prst="line">
            <a:avLst/>
          </a:prstGeom>
          <a:ln cap="flat" w="38100">
            <a:solidFill>
              <a:srgbClr val="FFFFFF"/>
            </a:solidFill>
            <a:prstDash val="solid"/>
            <a:headEnd type="diamond" len="lg" w="lg"/>
            <a:tailEnd type="diamond" len="lg" w="lg"/>
          </a:ln>
        </p:spPr>
      </p:sp>
      <p:sp>
        <p:nvSpPr>
          <p:cNvPr name="AutoShape 19" id="19"/>
          <p:cNvSpPr/>
          <p:nvPr/>
        </p:nvSpPr>
        <p:spPr>
          <a:xfrm>
            <a:off x="4523306" y="7328408"/>
            <a:ext cx="9301913" cy="0"/>
          </a:xfrm>
          <a:prstGeom prst="line">
            <a:avLst/>
          </a:prstGeom>
          <a:ln cap="flat" w="38100">
            <a:solidFill>
              <a:srgbClr val="FFFFFF"/>
            </a:solidFill>
            <a:prstDash val="solid"/>
            <a:headEnd type="diamond" len="lg" w="lg"/>
            <a:tailEnd type="diamond" len="lg" w="lg"/>
          </a:ln>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4369852" y="819990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5011305" y="147745"/>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840987" y="357837"/>
            <a:ext cx="392318" cy="350347"/>
          </a:xfrm>
          <a:custGeom>
            <a:avLst/>
            <a:gdLst/>
            <a:ahLst/>
            <a:cxnLst/>
            <a:rect r="r" b="b" t="t" l="l"/>
            <a:pathLst>
              <a:path h="350347" w="392318">
                <a:moveTo>
                  <a:pt x="0" y="0"/>
                </a:moveTo>
                <a:lnTo>
                  <a:pt x="392318" y="0"/>
                </a:lnTo>
                <a:lnTo>
                  <a:pt x="392318"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4" id="14"/>
          <p:cNvSpPr/>
          <p:nvPr/>
        </p:nvSpPr>
        <p:spPr>
          <a:xfrm flipH="false" flipV="false" rot="0">
            <a:off x="5753535" y="6232889"/>
            <a:ext cx="6780929" cy="4054111"/>
          </a:xfrm>
          <a:custGeom>
            <a:avLst/>
            <a:gdLst/>
            <a:ahLst/>
            <a:cxnLst/>
            <a:rect r="r" b="b" t="t" l="l"/>
            <a:pathLst>
              <a:path h="4054111" w="6780929">
                <a:moveTo>
                  <a:pt x="0" y="0"/>
                </a:moveTo>
                <a:lnTo>
                  <a:pt x="6780930" y="0"/>
                </a:lnTo>
                <a:lnTo>
                  <a:pt x="6780930" y="4054111"/>
                </a:lnTo>
                <a:lnTo>
                  <a:pt x="0" y="4054111"/>
                </a:lnTo>
                <a:lnTo>
                  <a:pt x="0" y="0"/>
                </a:lnTo>
                <a:close/>
              </a:path>
            </a:pathLst>
          </a:custGeom>
          <a:blipFill>
            <a:blip r:embed="rId7"/>
            <a:stretch>
              <a:fillRect l="0" t="0" r="0" b="0"/>
            </a:stretch>
          </a:blipFill>
        </p:spPr>
      </p:sp>
      <p:sp>
        <p:nvSpPr>
          <p:cNvPr name="TextBox 15" id="15"/>
          <p:cNvSpPr txBox="true"/>
          <p:nvPr/>
        </p:nvSpPr>
        <p:spPr>
          <a:xfrm rot="0">
            <a:off x="5018202" y="1282226"/>
            <a:ext cx="11420593" cy="5046643"/>
          </a:xfrm>
          <a:prstGeom prst="rect">
            <a:avLst/>
          </a:prstGeom>
        </p:spPr>
        <p:txBody>
          <a:bodyPr anchor="t" rtlCol="false" tIns="0" lIns="0" bIns="0" rIns="0">
            <a:spAutoFit/>
          </a:bodyPr>
          <a:lstStyle/>
          <a:p>
            <a:pPr algn="l">
              <a:lnSpc>
                <a:spcPts val="2556"/>
              </a:lnSpc>
            </a:pPr>
            <a:r>
              <a:rPr lang="en-US" sz="1825" b="true">
                <a:solidFill>
                  <a:srgbClr val="00B7C3"/>
                </a:solidFill>
                <a:latin typeface="Laila Bold"/>
                <a:ea typeface="Laila Bold"/>
                <a:cs typeface="Laila Bold"/>
                <a:sym typeface="Laila Bold"/>
              </a:rPr>
              <a:t>SELECT </a:t>
            </a:r>
          </a:p>
          <a:p>
            <a:pPr algn="l">
              <a:lnSpc>
                <a:spcPts val="2556"/>
              </a:lnSpc>
            </a:pPr>
            <a:r>
              <a:rPr lang="en-US" sz="1825" b="true">
                <a:solidFill>
                  <a:srgbClr val="00B7C3"/>
                </a:solidFill>
                <a:latin typeface="Laila Bold"/>
                <a:ea typeface="Laila Bold"/>
                <a:cs typeface="Laila Bold"/>
                <a:sym typeface="Laila Bold"/>
              </a:rPr>
              <a:t>    </a:t>
            </a:r>
            <a:r>
              <a:rPr lang="en-US" sz="1825" b="true">
                <a:solidFill>
                  <a:srgbClr val="F0B92D"/>
                </a:solidFill>
                <a:latin typeface="Laila Bold"/>
                <a:ea typeface="Laila Bold"/>
                <a:cs typeface="Laila Bold"/>
                <a:sym typeface="Laila Bold"/>
              </a:rPr>
              <a:t>order_date, </a:t>
            </a:r>
          </a:p>
          <a:p>
            <a:pPr algn="l">
              <a:lnSpc>
                <a:spcPts val="2556"/>
              </a:lnSpc>
            </a:pPr>
            <a:r>
              <a:rPr lang="en-US" sz="1825" b="true">
                <a:solidFill>
                  <a:srgbClr val="00B7C3"/>
                </a:solidFill>
                <a:latin typeface="Laila Bold"/>
                <a:ea typeface="Laila Bold"/>
                <a:cs typeface="Laila Bold"/>
                <a:sym typeface="Laila Bold"/>
              </a:rPr>
              <a:t>    SUM</a:t>
            </a:r>
            <a:r>
              <a:rPr lang="en-US" sz="1825" b="true">
                <a:solidFill>
                  <a:srgbClr val="F0B92D"/>
                </a:solidFill>
                <a:latin typeface="Laila Bold"/>
                <a:ea typeface="Laila Bold"/>
                <a:cs typeface="Laila Bold"/>
                <a:sym typeface="Laila Bold"/>
              </a:rPr>
              <a:t>(revenue)</a:t>
            </a:r>
            <a:r>
              <a:rPr lang="en-US" sz="1825" b="true">
                <a:solidFill>
                  <a:srgbClr val="00B7C3"/>
                </a:solidFill>
                <a:latin typeface="Laila Bold"/>
                <a:ea typeface="Laila Bold"/>
                <a:cs typeface="Laila Bold"/>
                <a:sym typeface="Laila Bold"/>
              </a:rPr>
              <a:t> OVER </a:t>
            </a:r>
            <a:r>
              <a:rPr lang="en-US" sz="1825" b="true">
                <a:solidFill>
                  <a:srgbClr val="F0B92D"/>
                </a:solidFill>
                <a:latin typeface="Laila Bold"/>
                <a:ea typeface="Laila Bold"/>
                <a:cs typeface="Laila Bold"/>
                <a:sym typeface="Laila Bold"/>
              </a:rPr>
              <a:t>(</a:t>
            </a:r>
            <a:r>
              <a:rPr lang="en-US" sz="1825" b="true">
                <a:solidFill>
                  <a:srgbClr val="00B7C3"/>
                </a:solidFill>
                <a:latin typeface="Laila Bold"/>
                <a:ea typeface="Laila Bold"/>
                <a:cs typeface="Laila Bold"/>
                <a:sym typeface="Laila Bold"/>
              </a:rPr>
              <a:t>ORDER BY </a:t>
            </a:r>
            <a:r>
              <a:rPr lang="en-US" sz="1825" b="true">
                <a:solidFill>
                  <a:srgbClr val="F0B92D"/>
                </a:solidFill>
                <a:latin typeface="Laila Bold"/>
                <a:ea typeface="Laila Bold"/>
                <a:cs typeface="Laila Bold"/>
                <a:sym typeface="Laila Bold"/>
              </a:rPr>
              <a:t>order_date)</a:t>
            </a:r>
            <a:r>
              <a:rPr lang="en-US" sz="1825" b="true">
                <a:solidFill>
                  <a:srgbClr val="00B7C3"/>
                </a:solidFill>
                <a:latin typeface="Laila Bold"/>
                <a:ea typeface="Laila Bold"/>
                <a:cs typeface="Laila Bold"/>
                <a:sym typeface="Laila Bold"/>
              </a:rPr>
              <a:t> AS </a:t>
            </a:r>
            <a:r>
              <a:rPr lang="en-US" sz="1825" b="true">
                <a:solidFill>
                  <a:srgbClr val="F0B92D"/>
                </a:solidFill>
                <a:latin typeface="Laila Bold"/>
                <a:ea typeface="Laila Bold"/>
                <a:cs typeface="Laila Bold"/>
                <a:sym typeface="Laila Bold"/>
              </a:rPr>
              <a:t>cumulative_revenue </a:t>
            </a:r>
          </a:p>
          <a:p>
            <a:pPr algn="l">
              <a:lnSpc>
                <a:spcPts val="2556"/>
              </a:lnSpc>
            </a:pPr>
            <a:r>
              <a:rPr lang="en-US" sz="1825" b="true">
                <a:solidFill>
                  <a:srgbClr val="00B7C3"/>
                </a:solidFill>
                <a:latin typeface="Laila Bold"/>
                <a:ea typeface="Laila Bold"/>
                <a:cs typeface="Laila Bold"/>
                <a:sym typeface="Laila Bold"/>
              </a:rPr>
              <a:t>FROM </a:t>
            </a:r>
            <a:r>
              <a:rPr lang="en-US" sz="1825" b="true">
                <a:solidFill>
                  <a:srgbClr val="F0B92D"/>
                </a:solidFill>
                <a:latin typeface="Laila Bold"/>
                <a:ea typeface="Laila Bold"/>
                <a:cs typeface="Laila Bold"/>
                <a:sym typeface="Laila Bold"/>
              </a:rPr>
              <a:t>(</a:t>
            </a:r>
          </a:p>
          <a:p>
            <a:pPr algn="l">
              <a:lnSpc>
                <a:spcPts val="2556"/>
              </a:lnSpc>
            </a:pPr>
            <a:r>
              <a:rPr lang="en-US" sz="1825" b="true">
                <a:solidFill>
                  <a:srgbClr val="00B7C3"/>
                </a:solidFill>
                <a:latin typeface="Laila Bold"/>
                <a:ea typeface="Laila Bold"/>
                <a:cs typeface="Laila Bold"/>
                <a:sym typeface="Laila Bold"/>
              </a:rPr>
              <a:t>    SELECT </a:t>
            </a:r>
          </a:p>
          <a:p>
            <a:pPr algn="l">
              <a:lnSpc>
                <a:spcPts val="2556"/>
              </a:lnSpc>
            </a:pPr>
            <a:r>
              <a:rPr lang="en-US" sz="1825" b="true">
                <a:solidFill>
                  <a:srgbClr val="00B7C3"/>
                </a:solidFill>
                <a:latin typeface="Laila Bold"/>
                <a:ea typeface="Laila Bold"/>
                <a:cs typeface="Laila Bold"/>
                <a:sym typeface="Laila Bold"/>
              </a:rPr>
              <a:t>        </a:t>
            </a:r>
            <a:r>
              <a:rPr lang="en-US" sz="1825" b="true">
                <a:solidFill>
                  <a:srgbClr val="F0B92D"/>
                </a:solidFill>
                <a:latin typeface="Laila Bold"/>
                <a:ea typeface="Laila Bold"/>
                <a:cs typeface="Laila Bold"/>
                <a:sym typeface="Laila Bold"/>
              </a:rPr>
              <a:t>orders.order_date, </a:t>
            </a:r>
          </a:p>
          <a:p>
            <a:pPr algn="l">
              <a:lnSpc>
                <a:spcPts val="2556"/>
              </a:lnSpc>
            </a:pPr>
            <a:r>
              <a:rPr lang="en-US" sz="1825" b="true">
                <a:solidFill>
                  <a:srgbClr val="00B7C3"/>
                </a:solidFill>
                <a:latin typeface="Laila Bold"/>
                <a:ea typeface="Laila Bold"/>
                <a:cs typeface="Laila Bold"/>
                <a:sym typeface="Laila Bold"/>
              </a:rPr>
              <a:t>        SUM</a:t>
            </a:r>
            <a:r>
              <a:rPr lang="en-US" sz="1825" b="true">
                <a:solidFill>
                  <a:srgbClr val="F0B92D"/>
                </a:solidFill>
                <a:latin typeface="Laila Bold"/>
                <a:ea typeface="Laila Bold"/>
                <a:cs typeface="Laila Bold"/>
                <a:sym typeface="Laila Bold"/>
              </a:rPr>
              <a:t>(order_details.quantity * pizzas.price)</a:t>
            </a:r>
            <a:r>
              <a:rPr lang="en-US" sz="1825" b="true">
                <a:solidFill>
                  <a:srgbClr val="00B7C3"/>
                </a:solidFill>
                <a:latin typeface="Laila Bold"/>
                <a:ea typeface="Laila Bold"/>
                <a:cs typeface="Laila Bold"/>
                <a:sym typeface="Laila Bold"/>
              </a:rPr>
              <a:t> AS</a:t>
            </a:r>
            <a:r>
              <a:rPr lang="en-US" sz="1825" b="true">
                <a:solidFill>
                  <a:srgbClr val="F0B92D"/>
                </a:solidFill>
                <a:latin typeface="Laila Bold"/>
                <a:ea typeface="Laila Bold"/>
                <a:cs typeface="Laila Bold"/>
                <a:sym typeface="Laila Bold"/>
              </a:rPr>
              <a:t> revenue</a:t>
            </a:r>
            <a:r>
              <a:rPr lang="en-US" sz="1825" b="true">
                <a:solidFill>
                  <a:srgbClr val="00B7C3"/>
                </a:solidFill>
                <a:latin typeface="Laila Bold"/>
                <a:ea typeface="Laila Bold"/>
                <a:cs typeface="Laila Bold"/>
                <a:sym typeface="Laila Bold"/>
              </a:rPr>
              <a:t> </a:t>
            </a:r>
          </a:p>
          <a:p>
            <a:pPr algn="l">
              <a:lnSpc>
                <a:spcPts val="2556"/>
              </a:lnSpc>
            </a:pPr>
            <a:r>
              <a:rPr lang="en-US" sz="1825" b="true">
                <a:solidFill>
                  <a:srgbClr val="00B7C3"/>
                </a:solidFill>
                <a:latin typeface="Laila Bold"/>
                <a:ea typeface="Laila Bold"/>
                <a:cs typeface="Laila Bold"/>
                <a:sym typeface="Laila Bold"/>
              </a:rPr>
              <a:t>    FROM </a:t>
            </a:r>
          </a:p>
          <a:p>
            <a:pPr algn="l">
              <a:lnSpc>
                <a:spcPts val="2556"/>
              </a:lnSpc>
            </a:pPr>
            <a:r>
              <a:rPr lang="en-US" sz="1825" b="true">
                <a:solidFill>
                  <a:srgbClr val="00B7C3"/>
                </a:solidFill>
                <a:latin typeface="Laila Bold"/>
                <a:ea typeface="Laila Bold"/>
                <a:cs typeface="Laila Bold"/>
                <a:sym typeface="Laila Bold"/>
              </a:rPr>
              <a:t>        </a:t>
            </a:r>
            <a:r>
              <a:rPr lang="en-US" sz="1825" b="true">
                <a:solidFill>
                  <a:srgbClr val="F0B92D"/>
                </a:solidFill>
                <a:latin typeface="Laila Bold"/>
                <a:ea typeface="Laila Bold"/>
                <a:cs typeface="Laila Bold"/>
                <a:sym typeface="Laila Bold"/>
              </a:rPr>
              <a:t>order_details </a:t>
            </a:r>
          </a:p>
          <a:p>
            <a:pPr algn="l">
              <a:lnSpc>
                <a:spcPts val="2556"/>
              </a:lnSpc>
            </a:pPr>
            <a:r>
              <a:rPr lang="en-US" sz="1825" b="true">
                <a:solidFill>
                  <a:srgbClr val="00B7C3"/>
                </a:solidFill>
                <a:latin typeface="Laila Bold"/>
                <a:ea typeface="Laila Bold"/>
                <a:cs typeface="Laila Bold"/>
                <a:sym typeface="Laila Bold"/>
              </a:rPr>
              <a:t>    JOIN </a:t>
            </a:r>
          </a:p>
          <a:p>
            <a:pPr algn="l">
              <a:lnSpc>
                <a:spcPts val="2556"/>
              </a:lnSpc>
            </a:pPr>
            <a:r>
              <a:rPr lang="en-US" sz="1825" b="true">
                <a:solidFill>
                  <a:srgbClr val="00B7C3"/>
                </a:solidFill>
                <a:latin typeface="Laila Bold"/>
                <a:ea typeface="Laila Bold"/>
                <a:cs typeface="Laila Bold"/>
                <a:sym typeface="Laila Bold"/>
              </a:rPr>
              <a:t>      </a:t>
            </a:r>
            <a:r>
              <a:rPr lang="en-US" sz="1825" b="true">
                <a:solidFill>
                  <a:srgbClr val="F0B92D"/>
                </a:solidFill>
                <a:latin typeface="Laila Bold"/>
                <a:ea typeface="Laila Bold"/>
                <a:cs typeface="Laila Bold"/>
                <a:sym typeface="Laila Bold"/>
              </a:rPr>
              <a:t>  pizzas</a:t>
            </a:r>
            <a:r>
              <a:rPr lang="en-US" sz="1825" b="true">
                <a:solidFill>
                  <a:srgbClr val="00B7C3"/>
                </a:solidFill>
                <a:latin typeface="Laila Bold"/>
                <a:ea typeface="Laila Bold"/>
                <a:cs typeface="Laila Bold"/>
                <a:sym typeface="Laila Bold"/>
              </a:rPr>
              <a:t> ON </a:t>
            </a:r>
            <a:r>
              <a:rPr lang="en-US" sz="1825" b="true">
                <a:solidFill>
                  <a:srgbClr val="F0B92D"/>
                </a:solidFill>
                <a:latin typeface="Laila Bold"/>
                <a:ea typeface="Laila Bold"/>
                <a:cs typeface="Laila Bold"/>
                <a:sym typeface="Laila Bold"/>
              </a:rPr>
              <a:t>order_details.pizza_id = pizzas.pizza_id</a:t>
            </a:r>
            <a:r>
              <a:rPr lang="en-US" sz="1825" b="true">
                <a:solidFill>
                  <a:srgbClr val="00B7C3"/>
                </a:solidFill>
                <a:latin typeface="Laila Bold"/>
                <a:ea typeface="Laila Bold"/>
                <a:cs typeface="Laila Bold"/>
                <a:sym typeface="Laila Bold"/>
              </a:rPr>
              <a:t> </a:t>
            </a:r>
          </a:p>
          <a:p>
            <a:pPr algn="l">
              <a:lnSpc>
                <a:spcPts val="2556"/>
              </a:lnSpc>
            </a:pPr>
            <a:r>
              <a:rPr lang="en-US" sz="1825" b="true">
                <a:solidFill>
                  <a:srgbClr val="00B7C3"/>
                </a:solidFill>
                <a:latin typeface="Laila Bold"/>
                <a:ea typeface="Laila Bold"/>
                <a:cs typeface="Laila Bold"/>
                <a:sym typeface="Laila Bold"/>
              </a:rPr>
              <a:t>    JOIN </a:t>
            </a:r>
          </a:p>
          <a:p>
            <a:pPr algn="l">
              <a:lnSpc>
                <a:spcPts val="2556"/>
              </a:lnSpc>
            </a:pPr>
            <a:r>
              <a:rPr lang="en-US" sz="1825" b="true">
                <a:solidFill>
                  <a:srgbClr val="00B7C3"/>
                </a:solidFill>
                <a:latin typeface="Laila Bold"/>
                <a:ea typeface="Laila Bold"/>
                <a:cs typeface="Laila Bold"/>
                <a:sym typeface="Laila Bold"/>
              </a:rPr>
              <a:t>       </a:t>
            </a:r>
            <a:r>
              <a:rPr lang="en-US" sz="1825" b="true">
                <a:solidFill>
                  <a:srgbClr val="F0B92D"/>
                </a:solidFill>
                <a:latin typeface="Laila Bold"/>
                <a:ea typeface="Laila Bold"/>
                <a:cs typeface="Laila Bold"/>
                <a:sym typeface="Laila Bold"/>
              </a:rPr>
              <a:t> orders</a:t>
            </a:r>
            <a:r>
              <a:rPr lang="en-US" sz="1825" b="true">
                <a:solidFill>
                  <a:srgbClr val="00B7C3"/>
                </a:solidFill>
                <a:latin typeface="Laila Bold"/>
                <a:ea typeface="Laila Bold"/>
                <a:cs typeface="Laila Bold"/>
                <a:sym typeface="Laila Bold"/>
              </a:rPr>
              <a:t> ON </a:t>
            </a:r>
            <a:r>
              <a:rPr lang="en-US" sz="1825" b="true">
                <a:solidFill>
                  <a:srgbClr val="F0B92D"/>
                </a:solidFill>
                <a:latin typeface="Laila Bold"/>
                <a:ea typeface="Laila Bold"/>
                <a:cs typeface="Laila Bold"/>
                <a:sym typeface="Laila Bold"/>
              </a:rPr>
              <a:t>orders.order_id = order_details.order_id</a:t>
            </a:r>
            <a:r>
              <a:rPr lang="en-US" sz="1825" b="true">
                <a:solidFill>
                  <a:srgbClr val="00B7C3"/>
                </a:solidFill>
                <a:latin typeface="Laila Bold"/>
                <a:ea typeface="Laila Bold"/>
                <a:cs typeface="Laila Bold"/>
                <a:sym typeface="Laila Bold"/>
              </a:rPr>
              <a:t> </a:t>
            </a:r>
          </a:p>
          <a:p>
            <a:pPr algn="l">
              <a:lnSpc>
                <a:spcPts val="2556"/>
              </a:lnSpc>
            </a:pPr>
            <a:r>
              <a:rPr lang="en-US" sz="1825" b="true">
                <a:solidFill>
                  <a:srgbClr val="00B7C3"/>
                </a:solidFill>
                <a:latin typeface="Laila Bold"/>
                <a:ea typeface="Laila Bold"/>
                <a:cs typeface="Laila Bold"/>
                <a:sym typeface="Laila Bold"/>
              </a:rPr>
              <a:t>    GROUP BY </a:t>
            </a:r>
          </a:p>
          <a:p>
            <a:pPr algn="l">
              <a:lnSpc>
                <a:spcPts val="2556"/>
              </a:lnSpc>
            </a:pPr>
            <a:r>
              <a:rPr lang="en-US" sz="1825" b="true">
                <a:solidFill>
                  <a:srgbClr val="00B7C3"/>
                </a:solidFill>
                <a:latin typeface="Laila Bold"/>
                <a:ea typeface="Laila Bold"/>
                <a:cs typeface="Laila Bold"/>
                <a:sym typeface="Laila Bold"/>
              </a:rPr>
              <a:t>        </a:t>
            </a:r>
            <a:r>
              <a:rPr lang="en-US" sz="1825" b="true">
                <a:solidFill>
                  <a:srgbClr val="F0B92D"/>
                </a:solidFill>
                <a:latin typeface="Laila Bold"/>
                <a:ea typeface="Laila Bold"/>
                <a:cs typeface="Laila Bold"/>
                <a:sym typeface="Laila Bold"/>
              </a:rPr>
              <a:t>orders.order_date</a:t>
            </a:r>
          </a:p>
          <a:p>
            <a:pPr algn="l">
              <a:lnSpc>
                <a:spcPts val="2556"/>
              </a:lnSpc>
            </a:pPr>
            <a:r>
              <a:rPr lang="en-US" sz="1825" b="true">
                <a:solidFill>
                  <a:srgbClr val="00B7C3"/>
                </a:solidFill>
                <a:latin typeface="Laila Bold"/>
                <a:ea typeface="Laila Bold"/>
                <a:cs typeface="Laila Bold"/>
                <a:sym typeface="Laila Bold"/>
              </a:rPr>
              <a:t>) AS </a:t>
            </a:r>
            <a:r>
              <a:rPr lang="en-US" sz="1825" b="true">
                <a:solidFill>
                  <a:srgbClr val="F0B92D"/>
                </a:solidFill>
                <a:latin typeface="Laila Bold"/>
                <a:ea typeface="Laila Bold"/>
                <a:cs typeface="Laila Bold"/>
                <a:sym typeface="Laila Bold"/>
              </a:rPr>
              <a:t>total_sales;</a:t>
            </a:r>
          </a:p>
        </p:txBody>
      </p:sp>
      <p:sp>
        <p:nvSpPr>
          <p:cNvPr name="TextBox 16" id="16"/>
          <p:cNvSpPr txBox="true"/>
          <p:nvPr/>
        </p:nvSpPr>
        <p:spPr>
          <a:xfrm rot="0">
            <a:off x="8356753"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7" id="17"/>
          <p:cNvSpPr txBox="true"/>
          <p:nvPr/>
        </p:nvSpPr>
        <p:spPr>
          <a:xfrm rot="0">
            <a:off x="5192493" y="822829"/>
            <a:ext cx="8240663" cy="360509"/>
          </a:xfrm>
          <a:prstGeom prst="rect">
            <a:avLst/>
          </a:prstGeom>
        </p:spPr>
        <p:txBody>
          <a:bodyPr anchor="t" rtlCol="false" tIns="0" lIns="0" bIns="0" rIns="0">
            <a:spAutoFit/>
          </a:bodyPr>
          <a:lstStyle/>
          <a:p>
            <a:pPr algn="ctr">
              <a:lnSpc>
                <a:spcPts val="2639"/>
              </a:lnSpc>
              <a:spcBef>
                <a:spcPct val="0"/>
              </a:spcBef>
            </a:pPr>
            <a:r>
              <a:rPr lang="en-US" sz="2639">
                <a:solidFill>
                  <a:srgbClr val="F4B870"/>
                </a:solidFill>
                <a:latin typeface="Track"/>
                <a:ea typeface="Track"/>
                <a:cs typeface="Track"/>
                <a:sym typeface="Track"/>
              </a:rPr>
              <a:t>_cumulative revenue generate over time_</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4369852" y="819990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5011305" y="147745"/>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840987" y="357837"/>
            <a:ext cx="392318" cy="350347"/>
          </a:xfrm>
          <a:custGeom>
            <a:avLst/>
            <a:gdLst/>
            <a:ahLst/>
            <a:cxnLst/>
            <a:rect r="r" b="b" t="t" l="l"/>
            <a:pathLst>
              <a:path h="350347" w="392318">
                <a:moveTo>
                  <a:pt x="0" y="0"/>
                </a:moveTo>
                <a:lnTo>
                  <a:pt x="392318" y="0"/>
                </a:lnTo>
                <a:lnTo>
                  <a:pt x="392318"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8356753"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5" id="15"/>
          <p:cNvSpPr txBox="true"/>
          <p:nvPr/>
        </p:nvSpPr>
        <p:spPr>
          <a:xfrm rot="0">
            <a:off x="4985268" y="1387001"/>
            <a:ext cx="14770716" cy="5927106"/>
          </a:xfrm>
          <a:prstGeom prst="rect">
            <a:avLst/>
          </a:prstGeom>
        </p:spPr>
        <p:txBody>
          <a:bodyPr anchor="t" rtlCol="false" tIns="0" lIns="0" bIns="0" rIns="0">
            <a:spAutoFit/>
          </a:bodyPr>
          <a:lstStyle/>
          <a:p>
            <a:pPr algn="l">
              <a:lnSpc>
                <a:spcPts val="1959"/>
              </a:lnSpc>
            </a:pPr>
            <a:r>
              <a:rPr lang="en-US" sz="1399" b="true">
                <a:solidFill>
                  <a:srgbClr val="00B7C3"/>
                </a:solidFill>
                <a:latin typeface="Laila Bold"/>
                <a:ea typeface="Laila Bold"/>
                <a:cs typeface="Laila Bold"/>
                <a:sym typeface="Laila Bold"/>
              </a:rPr>
              <a:t>SELECT </a:t>
            </a:r>
            <a:r>
              <a:rPr lang="en-US" sz="1399" b="true">
                <a:solidFill>
                  <a:srgbClr val="F0B92D"/>
                </a:solidFill>
                <a:latin typeface="Laila Bold"/>
                <a:ea typeface="Laila Bold"/>
                <a:cs typeface="Laila Bold"/>
                <a:sym typeface="Laila Bold"/>
              </a:rPr>
              <a:t>name, total_revenue</a:t>
            </a:r>
          </a:p>
          <a:p>
            <a:pPr algn="l">
              <a:lnSpc>
                <a:spcPts val="1959"/>
              </a:lnSpc>
            </a:pPr>
            <a:r>
              <a:rPr lang="en-US" sz="1399" b="true">
                <a:solidFill>
                  <a:srgbClr val="00B7C3"/>
                </a:solidFill>
                <a:latin typeface="Laila Bold"/>
                <a:ea typeface="Laila Bold"/>
                <a:cs typeface="Laila Bold"/>
                <a:sym typeface="Laila Bold"/>
              </a:rPr>
              <a:t>FROM</a:t>
            </a:r>
            <a:r>
              <a:rPr lang="en-US" sz="1399" b="true">
                <a:solidFill>
                  <a:srgbClr val="F0B92D"/>
                </a:solidFill>
                <a:latin typeface="Laila Bold"/>
                <a:ea typeface="Laila Bold"/>
                <a:cs typeface="Laila Bold"/>
                <a:sym typeface="Laila Bold"/>
              </a:rPr>
              <a:t> (</a:t>
            </a:r>
          </a:p>
          <a:p>
            <a:pPr algn="l">
              <a:lnSpc>
                <a:spcPts val="1959"/>
              </a:lnSpc>
            </a:pPr>
            <a:r>
              <a:rPr lang="en-US" sz="1399" b="true">
                <a:solidFill>
                  <a:srgbClr val="00B7C3"/>
                </a:solidFill>
                <a:latin typeface="Laila Bold"/>
                <a:ea typeface="Laila Bold"/>
                <a:cs typeface="Laila Bold"/>
                <a:sym typeface="Laila Bold"/>
              </a:rPr>
              <a:t>    SELECT </a:t>
            </a:r>
          </a:p>
          <a:p>
            <a:pPr algn="l">
              <a:lnSpc>
                <a:spcPts val="1959"/>
              </a:lnSpc>
            </a:pPr>
            <a:r>
              <a:rPr lang="en-US" sz="1399" b="true">
                <a:solidFill>
                  <a:srgbClr val="00B7C3"/>
                </a:solidFill>
                <a:latin typeface="Laila Bold"/>
                <a:ea typeface="Laila Bold"/>
                <a:cs typeface="Laila Bold"/>
                <a:sym typeface="Laila Bold"/>
              </a:rPr>
              <a:t>       </a:t>
            </a:r>
            <a:r>
              <a:rPr lang="en-US" sz="1399" b="true">
                <a:solidFill>
                  <a:srgbClr val="F0B92D"/>
                </a:solidFill>
                <a:latin typeface="Laila Bold"/>
                <a:ea typeface="Laila Bold"/>
                <a:cs typeface="Laila Bold"/>
                <a:sym typeface="Laila Bold"/>
              </a:rPr>
              <a:t> category, </a:t>
            </a:r>
          </a:p>
          <a:p>
            <a:pPr algn="l">
              <a:lnSpc>
                <a:spcPts val="1959"/>
              </a:lnSpc>
            </a:pPr>
            <a:r>
              <a:rPr lang="en-US" sz="1399" b="true">
                <a:solidFill>
                  <a:srgbClr val="F0B92D"/>
                </a:solidFill>
                <a:latin typeface="Laila Bold"/>
                <a:ea typeface="Laila Bold"/>
                <a:cs typeface="Laila Bold"/>
                <a:sym typeface="Laila Bold"/>
              </a:rPr>
              <a:t>        name, </a:t>
            </a:r>
          </a:p>
          <a:p>
            <a:pPr algn="l">
              <a:lnSpc>
                <a:spcPts val="1959"/>
              </a:lnSpc>
            </a:pPr>
            <a:r>
              <a:rPr lang="en-US" sz="1399" b="true">
                <a:solidFill>
                  <a:srgbClr val="F0B92D"/>
                </a:solidFill>
                <a:latin typeface="Laila Bold"/>
                <a:ea typeface="Laila Bold"/>
                <a:cs typeface="Laila Bold"/>
                <a:sym typeface="Laila Bold"/>
              </a:rPr>
              <a:t>        total_revenue,</a:t>
            </a:r>
          </a:p>
          <a:p>
            <a:pPr algn="l">
              <a:lnSpc>
                <a:spcPts val="1959"/>
              </a:lnSpc>
            </a:pPr>
            <a:r>
              <a:rPr lang="en-US" sz="1399" b="true">
                <a:solidFill>
                  <a:srgbClr val="00B7C3"/>
                </a:solidFill>
                <a:latin typeface="Laila Bold"/>
                <a:ea typeface="Laila Bold"/>
                <a:cs typeface="Laila Bold"/>
                <a:sym typeface="Laila Bold"/>
              </a:rPr>
              <a:t>        RANK</a:t>
            </a:r>
            <a:r>
              <a:rPr lang="en-US" sz="1399" b="true">
                <a:solidFill>
                  <a:srgbClr val="F0B92D"/>
                </a:solidFill>
                <a:latin typeface="Laila Bold"/>
                <a:ea typeface="Laila Bold"/>
                <a:cs typeface="Laila Bold"/>
                <a:sym typeface="Laila Bold"/>
              </a:rPr>
              <a:t>()</a:t>
            </a:r>
            <a:r>
              <a:rPr lang="en-US" sz="1399" b="true">
                <a:solidFill>
                  <a:srgbClr val="00B7C3"/>
                </a:solidFill>
                <a:latin typeface="Laila Bold"/>
                <a:ea typeface="Laila Bold"/>
                <a:cs typeface="Laila Bold"/>
                <a:sym typeface="Laila Bold"/>
              </a:rPr>
              <a:t> OVER </a:t>
            </a:r>
            <a:r>
              <a:rPr lang="en-US" sz="1399" b="true">
                <a:solidFill>
                  <a:srgbClr val="F0B92D"/>
                </a:solidFill>
                <a:latin typeface="Laila Bold"/>
                <a:ea typeface="Laila Bold"/>
                <a:cs typeface="Laila Bold"/>
                <a:sym typeface="Laila Bold"/>
              </a:rPr>
              <a:t>(</a:t>
            </a:r>
            <a:r>
              <a:rPr lang="en-US" sz="1399" b="true">
                <a:solidFill>
                  <a:srgbClr val="00B7C3"/>
                </a:solidFill>
                <a:latin typeface="Laila Bold"/>
                <a:ea typeface="Laila Bold"/>
                <a:cs typeface="Laila Bold"/>
                <a:sym typeface="Laila Bold"/>
              </a:rPr>
              <a:t>PARTITION BY </a:t>
            </a:r>
            <a:r>
              <a:rPr lang="en-US" sz="1399" b="true">
                <a:solidFill>
                  <a:srgbClr val="F0B92D"/>
                </a:solidFill>
                <a:latin typeface="Laila Bold"/>
                <a:ea typeface="Laila Bold"/>
                <a:cs typeface="Laila Bold"/>
                <a:sym typeface="Laila Bold"/>
              </a:rPr>
              <a:t>category</a:t>
            </a:r>
            <a:r>
              <a:rPr lang="en-US" sz="1399" b="true">
                <a:solidFill>
                  <a:srgbClr val="00B7C3"/>
                </a:solidFill>
                <a:latin typeface="Laila Bold"/>
                <a:ea typeface="Laila Bold"/>
                <a:cs typeface="Laila Bold"/>
                <a:sym typeface="Laila Bold"/>
              </a:rPr>
              <a:t> ORDER BY </a:t>
            </a:r>
            <a:r>
              <a:rPr lang="en-US" sz="1399" b="true">
                <a:solidFill>
                  <a:srgbClr val="F0B92D"/>
                </a:solidFill>
                <a:latin typeface="Laila Bold"/>
                <a:ea typeface="Laila Bold"/>
                <a:cs typeface="Laila Bold"/>
                <a:sym typeface="Laila Bold"/>
              </a:rPr>
              <a:t>total_revenue</a:t>
            </a:r>
            <a:r>
              <a:rPr lang="en-US" sz="1399" b="true">
                <a:solidFill>
                  <a:srgbClr val="00B7C3"/>
                </a:solidFill>
                <a:latin typeface="Laila Bold"/>
                <a:ea typeface="Laila Bold"/>
                <a:cs typeface="Laila Bold"/>
                <a:sym typeface="Laila Bold"/>
              </a:rPr>
              <a:t> DESC</a:t>
            </a:r>
            <a:r>
              <a:rPr lang="en-US" sz="1399" b="true">
                <a:solidFill>
                  <a:srgbClr val="F0B92D"/>
                </a:solidFill>
                <a:latin typeface="Laila Bold"/>
                <a:ea typeface="Laila Bold"/>
                <a:cs typeface="Laila Bold"/>
                <a:sym typeface="Laila Bold"/>
              </a:rPr>
              <a:t>) </a:t>
            </a:r>
            <a:r>
              <a:rPr lang="en-US" sz="1399" b="true">
                <a:solidFill>
                  <a:srgbClr val="00B7C3"/>
                </a:solidFill>
                <a:latin typeface="Laila Bold"/>
                <a:ea typeface="Laila Bold"/>
                <a:cs typeface="Laila Bold"/>
                <a:sym typeface="Laila Bold"/>
              </a:rPr>
              <a:t>AS rank</a:t>
            </a:r>
          </a:p>
          <a:p>
            <a:pPr algn="l">
              <a:lnSpc>
                <a:spcPts val="1959"/>
              </a:lnSpc>
            </a:pPr>
            <a:r>
              <a:rPr lang="en-US" sz="1399" b="true">
                <a:solidFill>
                  <a:srgbClr val="00B7C3"/>
                </a:solidFill>
                <a:latin typeface="Laila Bold"/>
                <a:ea typeface="Laila Bold"/>
                <a:cs typeface="Laila Bold"/>
                <a:sym typeface="Laila Bold"/>
              </a:rPr>
              <a:t>    FROM </a:t>
            </a:r>
            <a:r>
              <a:rPr lang="en-US" sz="1399" b="true">
                <a:solidFill>
                  <a:srgbClr val="F0B92D"/>
                </a:solidFill>
                <a:latin typeface="Laila Bold"/>
                <a:ea typeface="Laila Bold"/>
                <a:cs typeface="Laila Bold"/>
                <a:sym typeface="Laila Bold"/>
              </a:rPr>
              <a:t>(</a:t>
            </a:r>
          </a:p>
          <a:p>
            <a:pPr algn="l">
              <a:lnSpc>
                <a:spcPts val="1959"/>
              </a:lnSpc>
            </a:pPr>
            <a:r>
              <a:rPr lang="en-US" sz="1399" b="true">
                <a:solidFill>
                  <a:srgbClr val="00B7C3"/>
                </a:solidFill>
                <a:latin typeface="Laila Bold"/>
                <a:ea typeface="Laila Bold"/>
                <a:cs typeface="Laila Bold"/>
                <a:sym typeface="Laila Bold"/>
              </a:rPr>
              <a:t>        SELECT </a:t>
            </a:r>
          </a:p>
          <a:p>
            <a:pPr algn="l">
              <a:lnSpc>
                <a:spcPts val="1959"/>
              </a:lnSpc>
            </a:pPr>
            <a:r>
              <a:rPr lang="en-US" sz="1399" b="true">
                <a:solidFill>
                  <a:srgbClr val="00B7C3"/>
                </a:solidFill>
                <a:latin typeface="Laila Bold"/>
                <a:ea typeface="Laila Bold"/>
                <a:cs typeface="Laila Bold"/>
                <a:sym typeface="Laila Bold"/>
              </a:rPr>
              <a:t>            </a:t>
            </a:r>
            <a:r>
              <a:rPr lang="en-US" sz="1399" b="true">
                <a:solidFill>
                  <a:srgbClr val="F0B92D"/>
                </a:solidFill>
                <a:latin typeface="Laila Bold"/>
                <a:ea typeface="Laila Bold"/>
                <a:cs typeface="Laila Bold"/>
                <a:sym typeface="Laila Bold"/>
              </a:rPr>
              <a:t>pizza_types.category, </a:t>
            </a:r>
          </a:p>
          <a:p>
            <a:pPr algn="l">
              <a:lnSpc>
                <a:spcPts val="1959"/>
              </a:lnSpc>
            </a:pPr>
            <a:r>
              <a:rPr lang="en-US" sz="1399" b="true">
                <a:solidFill>
                  <a:srgbClr val="F0B92D"/>
                </a:solidFill>
                <a:latin typeface="Laila Bold"/>
                <a:ea typeface="Laila Bold"/>
                <a:cs typeface="Laila Bold"/>
                <a:sym typeface="Laila Bold"/>
              </a:rPr>
              <a:t>            pizza_types.name,</a:t>
            </a:r>
          </a:p>
          <a:p>
            <a:pPr algn="l">
              <a:lnSpc>
                <a:spcPts val="1959"/>
              </a:lnSpc>
            </a:pPr>
            <a:r>
              <a:rPr lang="en-US" sz="1399" b="true">
                <a:solidFill>
                  <a:srgbClr val="00B7C3"/>
                </a:solidFill>
                <a:latin typeface="Laila Bold"/>
                <a:ea typeface="Laila Bold"/>
                <a:cs typeface="Laila Bold"/>
                <a:sym typeface="Laila Bold"/>
              </a:rPr>
              <a:t>            SUM</a:t>
            </a:r>
            <a:r>
              <a:rPr lang="en-US" sz="1399" b="true">
                <a:solidFill>
                  <a:srgbClr val="F0B92D"/>
                </a:solidFill>
                <a:latin typeface="Laila Bold"/>
                <a:ea typeface="Laila Bold"/>
                <a:cs typeface="Laila Bold"/>
                <a:sym typeface="Laila Bold"/>
              </a:rPr>
              <a:t>(order_details.quantity * pizzas.price)</a:t>
            </a:r>
            <a:r>
              <a:rPr lang="en-US" sz="1399" b="true">
                <a:solidFill>
                  <a:srgbClr val="00B7C3"/>
                </a:solidFill>
                <a:latin typeface="Laila Bold"/>
                <a:ea typeface="Laila Bold"/>
                <a:cs typeface="Laila Bold"/>
                <a:sym typeface="Laila Bold"/>
              </a:rPr>
              <a:t> AS </a:t>
            </a:r>
            <a:r>
              <a:rPr lang="en-US" sz="1399" b="true">
                <a:solidFill>
                  <a:srgbClr val="F0B92D"/>
                </a:solidFill>
                <a:latin typeface="Laila Bold"/>
                <a:ea typeface="Laila Bold"/>
                <a:cs typeface="Laila Bold"/>
                <a:sym typeface="Laila Bold"/>
              </a:rPr>
              <a:t>total_revenue</a:t>
            </a:r>
          </a:p>
          <a:p>
            <a:pPr algn="l">
              <a:lnSpc>
                <a:spcPts val="1959"/>
              </a:lnSpc>
            </a:pPr>
            <a:r>
              <a:rPr lang="en-US" sz="1399" b="true">
                <a:solidFill>
                  <a:srgbClr val="00B7C3"/>
                </a:solidFill>
                <a:latin typeface="Laila Bold"/>
                <a:ea typeface="Laila Bold"/>
                <a:cs typeface="Laila Bold"/>
                <a:sym typeface="Laila Bold"/>
              </a:rPr>
              <a:t>        FROM </a:t>
            </a:r>
          </a:p>
          <a:p>
            <a:pPr algn="l">
              <a:lnSpc>
                <a:spcPts val="1959"/>
              </a:lnSpc>
            </a:pPr>
            <a:r>
              <a:rPr lang="en-US" sz="1399" b="true">
                <a:solidFill>
                  <a:srgbClr val="00B7C3"/>
                </a:solidFill>
                <a:latin typeface="Laila Bold"/>
                <a:ea typeface="Laila Bold"/>
                <a:cs typeface="Laila Bold"/>
                <a:sym typeface="Laila Bold"/>
              </a:rPr>
              <a:t>           </a:t>
            </a:r>
            <a:r>
              <a:rPr lang="en-US" sz="1399" b="true">
                <a:solidFill>
                  <a:srgbClr val="F0B92D"/>
                </a:solidFill>
                <a:latin typeface="Laila Bold"/>
                <a:ea typeface="Laila Bold"/>
                <a:cs typeface="Laila Bold"/>
                <a:sym typeface="Laila Bold"/>
              </a:rPr>
              <a:t> pizza_types</a:t>
            </a:r>
            <a:r>
              <a:rPr lang="en-US" sz="1399" b="true">
                <a:solidFill>
                  <a:srgbClr val="00B7C3"/>
                </a:solidFill>
                <a:latin typeface="Laila Bold"/>
                <a:ea typeface="Laila Bold"/>
                <a:cs typeface="Laila Bold"/>
                <a:sym typeface="Laila Bold"/>
              </a:rPr>
              <a:t> </a:t>
            </a:r>
          </a:p>
          <a:p>
            <a:pPr algn="l">
              <a:lnSpc>
                <a:spcPts val="1959"/>
              </a:lnSpc>
            </a:pPr>
            <a:r>
              <a:rPr lang="en-US" sz="1399" b="true">
                <a:solidFill>
                  <a:srgbClr val="00B7C3"/>
                </a:solidFill>
                <a:latin typeface="Laila Bold"/>
                <a:ea typeface="Laila Bold"/>
                <a:cs typeface="Laila Bold"/>
                <a:sym typeface="Laila Bold"/>
              </a:rPr>
              <a:t>        JOIN </a:t>
            </a:r>
          </a:p>
          <a:p>
            <a:pPr algn="l">
              <a:lnSpc>
                <a:spcPts val="1959"/>
              </a:lnSpc>
            </a:pPr>
            <a:r>
              <a:rPr lang="en-US" sz="1399" b="true">
                <a:solidFill>
                  <a:srgbClr val="00B7C3"/>
                </a:solidFill>
                <a:latin typeface="Laila Bold"/>
                <a:ea typeface="Laila Bold"/>
                <a:cs typeface="Laila Bold"/>
                <a:sym typeface="Laila Bold"/>
              </a:rPr>
              <a:t>           </a:t>
            </a:r>
            <a:r>
              <a:rPr lang="en-US" sz="1399" b="true">
                <a:solidFill>
                  <a:srgbClr val="F0B92D"/>
                </a:solidFill>
                <a:latin typeface="Laila Bold"/>
                <a:ea typeface="Laila Bold"/>
                <a:cs typeface="Laila Bold"/>
                <a:sym typeface="Laila Bold"/>
              </a:rPr>
              <a:t> pizzas </a:t>
            </a:r>
            <a:r>
              <a:rPr lang="en-US" sz="1399" b="true">
                <a:solidFill>
                  <a:srgbClr val="00B7C3"/>
                </a:solidFill>
                <a:latin typeface="Laila Bold"/>
                <a:ea typeface="Laila Bold"/>
                <a:cs typeface="Laila Bold"/>
                <a:sym typeface="Laila Bold"/>
              </a:rPr>
              <a:t>ON</a:t>
            </a:r>
            <a:r>
              <a:rPr lang="en-US" sz="1399" b="true">
                <a:solidFill>
                  <a:srgbClr val="F0B92D"/>
                </a:solidFill>
                <a:latin typeface="Laila Bold"/>
                <a:ea typeface="Laila Bold"/>
                <a:cs typeface="Laila Bold"/>
                <a:sym typeface="Laila Bold"/>
              </a:rPr>
              <a:t> pizza_types.pizza_type_id = pizzas.pizza_type_id</a:t>
            </a:r>
          </a:p>
          <a:p>
            <a:pPr algn="l">
              <a:lnSpc>
                <a:spcPts val="1959"/>
              </a:lnSpc>
            </a:pPr>
            <a:r>
              <a:rPr lang="en-US" sz="1399" b="true">
                <a:solidFill>
                  <a:srgbClr val="00B7C3"/>
                </a:solidFill>
                <a:latin typeface="Laila Bold"/>
                <a:ea typeface="Laila Bold"/>
                <a:cs typeface="Laila Bold"/>
                <a:sym typeface="Laila Bold"/>
              </a:rPr>
              <a:t>        JOIN </a:t>
            </a:r>
          </a:p>
          <a:p>
            <a:pPr algn="l">
              <a:lnSpc>
                <a:spcPts val="1959"/>
              </a:lnSpc>
            </a:pPr>
            <a:r>
              <a:rPr lang="en-US" sz="1399" b="true">
                <a:solidFill>
                  <a:srgbClr val="00B7C3"/>
                </a:solidFill>
                <a:latin typeface="Laila Bold"/>
                <a:ea typeface="Laila Bold"/>
                <a:cs typeface="Laila Bold"/>
                <a:sym typeface="Laila Bold"/>
              </a:rPr>
              <a:t>            </a:t>
            </a:r>
            <a:r>
              <a:rPr lang="en-US" sz="1399" b="true">
                <a:solidFill>
                  <a:srgbClr val="F0B92D"/>
                </a:solidFill>
                <a:latin typeface="Laila Bold"/>
                <a:ea typeface="Laila Bold"/>
                <a:cs typeface="Laila Bold"/>
                <a:sym typeface="Laila Bold"/>
              </a:rPr>
              <a:t>order_details</a:t>
            </a:r>
            <a:r>
              <a:rPr lang="en-US" sz="1399" b="true">
                <a:solidFill>
                  <a:srgbClr val="00B7C3"/>
                </a:solidFill>
                <a:latin typeface="Laila Bold"/>
                <a:ea typeface="Laila Bold"/>
                <a:cs typeface="Laila Bold"/>
                <a:sym typeface="Laila Bold"/>
              </a:rPr>
              <a:t> ON </a:t>
            </a:r>
            <a:r>
              <a:rPr lang="en-US" sz="1399" b="true">
                <a:solidFill>
                  <a:srgbClr val="F0B92D"/>
                </a:solidFill>
                <a:latin typeface="Laila Bold"/>
                <a:ea typeface="Laila Bold"/>
                <a:cs typeface="Laila Bold"/>
                <a:sym typeface="Laila Bold"/>
              </a:rPr>
              <a:t>order_details.pizza_id = pizzas.pizza_id</a:t>
            </a:r>
          </a:p>
          <a:p>
            <a:pPr algn="l">
              <a:lnSpc>
                <a:spcPts val="1959"/>
              </a:lnSpc>
            </a:pPr>
            <a:r>
              <a:rPr lang="en-US" sz="1399" b="true">
                <a:solidFill>
                  <a:srgbClr val="00B7C3"/>
                </a:solidFill>
                <a:latin typeface="Laila Bold"/>
                <a:ea typeface="Laila Bold"/>
                <a:cs typeface="Laila Bold"/>
                <a:sym typeface="Laila Bold"/>
              </a:rPr>
              <a:t>        GROUP BY </a:t>
            </a:r>
          </a:p>
          <a:p>
            <a:pPr algn="l">
              <a:lnSpc>
                <a:spcPts val="1959"/>
              </a:lnSpc>
            </a:pPr>
            <a:r>
              <a:rPr lang="en-US" sz="1399" b="true">
                <a:solidFill>
                  <a:srgbClr val="00B7C3"/>
                </a:solidFill>
                <a:latin typeface="Laila Bold"/>
                <a:ea typeface="Laila Bold"/>
                <a:cs typeface="Laila Bold"/>
                <a:sym typeface="Laila Bold"/>
              </a:rPr>
              <a:t>            </a:t>
            </a:r>
            <a:r>
              <a:rPr lang="en-US" sz="1399" b="true">
                <a:solidFill>
                  <a:srgbClr val="F0B92D"/>
                </a:solidFill>
                <a:latin typeface="Laila Bold"/>
                <a:ea typeface="Laila Bold"/>
                <a:cs typeface="Laila Bold"/>
                <a:sym typeface="Laila Bold"/>
              </a:rPr>
              <a:t>pizza_types.category, pizza_types.name</a:t>
            </a:r>
          </a:p>
          <a:p>
            <a:pPr algn="l">
              <a:lnSpc>
                <a:spcPts val="1959"/>
              </a:lnSpc>
            </a:pPr>
            <a:r>
              <a:rPr lang="en-US" sz="1399" b="true">
                <a:solidFill>
                  <a:srgbClr val="00B7C3"/>
                </a:solidFill>
                <a:latin typeface="Laila Bold"/>
                <a:ea typeface="Laila Bold"/>
                <a:cs typeface="Laila Bold"/>
                <a:sym typeface="Laila Bold"/>
              </a:rPr>
              <a:t>  </a:t>
            </a:r>
            <a:r>
              <a:rPr lang="en-US" sz="1399" b="true">
                <a:solidFill>
                  <a:srgbClr val="F0B92D"/>
                </a:solidFill>
                <a:latin typeface="Laila Bold"/>
                <a:ea typeface="Laila Bold"/>
                <a:cs typeface="Laila Bold"/>
                <a:sym typeface="Laila Bold"/>
              </a:rPr>
              <a:t>  )</a:t>
            </a:r>
            <a:r>
              <a:rPr lang="en-US" sz="1399" b="true">
                <a:solidFill>
                  <a:srgbClr val="00B7C3"/>
                </a:solidFill>
                <a:latin typeface="Laila Bold"/>
                <a:ea typeface="Laila Bold"/>
                <a:cs typeface="Laila Bold"/>
                <a:sym typeface="Laila Bold"/>
              </a:rPr>
              <a:t> AS</a:t>
            </a:r>
            <a:r>
              <a:rPr lang="en-US" sz="1399" b="true">
                <a:solidFill>
                  <a:srgbClr val="F0B92D"/>
                </a:solidFill>
                <a:latin typeface="Laila Bold"/>
                <a:ea typeface="Laila Bold"/>
                <a:cs typeface="Laila Bold"/>
                <a:sym typeface="Laila Bold"/>
              </a:rPr>
              <a:t> revenue_for_each_pizza_category</a:t>
            </a:r>
          </a:p>
          <a:p>
            <a:pPr algn="l">
              <a:lnSpc>
                <a:spcPts val="1959"/>
              </a:lnSpc>
            </a:pPr>
            <a:r>
              <a:rPr lang="en-US" sz="1399" b="true">
                <a:solidFill>
                  <a:srgbClr val="F0B92D"/>
                </a:solidFill>
                <a:latin typeface="Laila Bold"/>
                <a:ea typeface="Laila Bold"/>
                <a:cs typeface="Laila Bold"/>
                <a:sym typeface="Laila Bold"/>
              </a:rPr>
              <a:t>) </a:t>
            </a:r>
            <a:r>
              <a:rPr lang="en-US" sz="1399" b="true">
                <a:solidFill>
                  <a:srgbClr val="00B7C3"/>
                </a:solidFill>
                <a:latin typeface="Laila Bold"/>
                <a:ea typeface="Laila Bold"/>
                <a:cs typeface="Laila Bold"/>
                <a:sym typeface="Laila Bold"/>
              </a:rPr>
              <a:t>AS</a:t>
            </a:r>
            <a:r>
              <a:rPr lang="en-US" sz="1399" b="true">
                <a:solidFill>
                  <a:srgbClr val="F0B92D"/>
                </a:solidFill>
                <a:latin typeface="Laila Bold"/>
                <a:ea typeface="Laila Bold"/>
                <a:cs typeface="Laila Bold"/>
                <a:sym typeface="Laila Bold"/>
              </a:rPr>
              <a:t> A</a:t>
            </a:r>
          </a:p>
          <a:p>
            <a:pPr algn="l">
              <a:lnSpc>
                <a:spcPts val="1959"/>
              </a:lnSpc>
            </a:pPr>
            <a:r>
              <a:rPr lang="en-US" sz="1399" b="true">
                <a:solidFill>
                  <a:srgbClr val="00B7C3"/>
                </a:solidFill>
                <a:latin typeface="Laila Bold"/>
                <a:ea typeface="Laila Bold"/>
                <a:cs typeface="Laila Bold"/>
                <a:sym typeface="Laila Bold"/>
              </a:rPr>
              <a:t>WHERE rank </a:t>
            </a:r>
            <a:r>
              <a:rPr lang="en-US" sz="1399" b="true">
                <a:solidFill>
                  <a:srgbClr val="F0B92D"/>
                </a:solidFill>
                <a:latin typeface="Laila Bold"/>
                <a:ea typeface="Laila Bold"/>
                <a:cs typeface="Laila Bold"/>
                <a:sym typeface="Laila Bold"/>
              </a:rPr>
              <a:t>&lt;= 3;</a:t>
            </a:r>
          </a:p>
          <a:p>
            <a:pPr algn="l">
              <a:lnSpc>
                <a:spcPts val="1959"/>
              </a:lnSpc>
            </a:pPr>
          </a:p>
        </p:txBody>
      </p:sp>
      <p:sp>
        <p:nvSpPr>
          <p:cNvPr name="TextBox 16" id="16"/>
          <p:cNvSpPr txBox="true"/>
          <p:nvPr/>
        </p:nvSpPr>
        <p:spPr>
          <a:xfrm rot="0">
            <a:off x="3352318" y="975815"/>
            <a:ext cx="11583363" cy="277250"/>
          </a:xfrm>
          <a:prstGeom prst="rect">
            <a:avLst/>
          </a:prstGeom>
        </p:spPr>
        <p:txBody>
          <a:bodyPr anchor="t" rtlCol="false" tIns="0" lIns="0" bIns="0" rIns="0">
            <a:spAutoFit/>
          </a:bodyPr>
          <a:lstStyle/>
          <a:p>
            <a:pPr algn="ctr">
              <a:lnSpc>
                <a:spcPts val="2088"/>
              </a:lnSpc>
              <a:spcBef>
                <a:spcPct val="0"/>
              </a:spcBef>
            </a:pPr>
            <a:r>
              <a:rPr lang="en-US" sz="2088">
                <a:solidFill>
                  <a:srgbClr val="F4B870"/>
                </a:solidFill>
                <a:latin typeface="Track"/>
                <a:ea typeface="Track"/>
                <a:cs typeface="Track"/>
                <a:sym typeface="Track"/>
              </a:rPr>
              <a:t>top 3 most ordered pizza types based on revenue for each pizza category</a:t>
            </a:r>
          </a:p>
        </p:txBody>
      </p:sp>
      <p:sp>
        <p:nvSpPr>
          <p:cNvPr name="TextBox 17" id="17"/>
          <p:cNvSpPr txBox="true"/>
          <p:nvPr/>
        </p:nvSpPr>
        <p:spPr>
          <a:xfrm rot="0">
            <a:off x="5861679" y="7191288"/>
            <a:ext cx="7087241" cy="2784093"/>
          </a:xfrm>
          <a:prstGeom prst="rect">
            <a:avLst/>
          </a:prstGeom>
        </p:spPr>
        <p:txBody>
          <a:bodyPr anchor="t" rtlCol="false" tIns="0" lIns="0" bIns="0" rIns="0">
            <a:spAutoFit/>
          </a:bodyPr>
          <a:lstStyle/>
          <a:p>
            <a:pPr algn="ctr">
              <a:lnSpc>
                <a:spcPts val="1524"/>
              </a:lnSpc>
            </a:pPr>
            <a:r>
              <a:rPr lang="en-US" sz="1524">
                <a:solidFill>
                  <a:srgbClr val="F2A7C8"/>
                </a:solidFill>
                <a:latin typeface="Track"/>
                <a:ea typeface="Track"/>
                <a:cs typeface="Track"/>
                <a:sym typeface="Track"/>
              </a:rPr>
              <a:t>pizza name     |    total revenue</a:t>
            </a:r>
          </a:p>
          <a:p>
            <a:pPr algn="ctr">
              <a:lnSpc>
                <a:spcPts val="2177"/>
              </a:lnSpc>
            </a:pPr>
            <a:r>
              <a:rPr lang="en-US" sz="2177">
                <a:solidFill>
                  <a:srgbClr val="F2A7C8"/>
                </a:solidFill>
                <a:latin typeface="Track"/>
                <a:ea typeface="Track"/>
                <a:cs typeface="Track"/>
                <a:sym typeface="Track"/>
              </a:rPr>
              <a:t>-------------------------------------</a:t>
            </a:r>
          </a:p>
          <a:p>
            <a:pPr algn="l">
              <a:lnSpc>
                <a:spcPts val="2774"/>
              </a:lnSpc>
            </a:pPr>
            <a:r>
              <a:rPr lang="en-US" sz="1415">
                <a:solidFill>
                  <a:srgbClr val="F2A7C8"/>
                </a:solidFill>
                <a:latin typeface="Track"/>
                <a:ea typeface="Track"/>
                <a:cs typeface="Track"/>
                <a:sym typeface="Track"/>
              </a:rPr>
              <a:t>                  the thai chicken pizza    |          43434.25</a:t>
            </a:r>
          </a:p>
          <a:p>
            <a:pPr algn="l">
              <a:lnSpc>
                <a:spcPts val="2774"/>
              </a:lnSpc>
            </a:pPr>
            <a:r>
              <a:rPr lang="en-US" sz="1415">
                <a:solidFill>
                  <a:srgbClr val="F2A7C8"/>
                </a:solidFill>
                <a:latin typeface="Track"/>
                <a:ea typeface="Track"/>
                <a:cs typeface="Track"/>
                <a:sym typeface="Track"/>
              </a:rPr>
              <a:t>        the barbecue chicken pizza   |         42768.00</a:t>
            </a:r>
          </a:p>
          <a:p>
            <a:pPr algn="l">
              <a:lnSpc>
                <a:spcPts val="2774"/>
              </a:lnSpc>
            </a:pPr>
            <a:r>
              <a:rPr lang="en-US" sz="1415">
                <a:solidFill>
                  <a:srgbClr val="F2A7C8"/>
                </a:solidFill>
                <a:latin typeface="Track"/>
                <a:ea typeface="Track"/>
                <a:cs typeface="Track"/>
                <a:sym typeface="Track"/>
              </a:rPr>
              <a:t>       the california chicken pizza  |         41409.50</a:t>
            </a:r>
          </a:p>
          <a:p>
            <a:pPr algn="l">
              <a:lnSpc>
                <a:spcPts val="2774"/>
              </a:lnSpc>
            </a:pPr>
            <a:r>
              <a:rPr lang="en-US" sz="1415">
                <a:solidFill>
                  <a:srgbClr val="F2A7C8"/>
                </a:solidFill>
                <a:latin typeface="Track"/>
                <a:ea typeface="Track"/>
                <a:cs typeface="Track"/>
                <a:sym typeface="Track"/>
              </a:rPr>
              <a:t>           the classic deluxe pizza      |         38180.5</a:t>
            </a:r>
          </a:p>
          <a:p>
            <a:pPr algn="l">
              <a:lnSpc>
                <a:spcPts val="2774"/>
              </a:lnSpc>
            </a:pPr>
            <a:r>
              <a:rPr lang="en-US" sz="1415">
                <a:solidFill>
                  <a:srgbClr val="F2A7C8"/>
                </a:solidFill>
                <a:latin typeface="Track"/>
                <a:ea typeface="Track"/>
                <a:cs typeface="Track"/>
                <a:sym typeface="Track"/>
              </a:rPr>
              <a:t>           the hawaiian pizza                   |         32273.25</a:t>
            </a:r>
          </a:p>
          <a:p>
            <a:pPr algn="l">
              <a:lnSpc>
                <a:spcPts val="2774"/>
              </a:lnSpc>
            </a:pPr>
            <a:r>
              <a:rPr lang="en-US" sz="1415">
                <a:solidFill>
                  <a:srgbClr val="F2A7C8"/>
                </a:solidFill>
                <a:latin typeface="Track"/>
                <a:ea typeface="Track"/>
                <a:cs typeface="Track"/>
                <a:sym typeface="Track"/>
              </a:rPr>
              <a:t>            the pepperoni pizza               |         30161.75</a:t>
            </a:r>
          </a:p>
          <a:p>
            <a:pPr algn="l">
              <a:lnSpc>
                <a:spcPts val="2774"/>
              </a:lnSpc>
            </a:pPr>
            <a:r>
              <a:rPr lang="en-US" sz="1415">
                <a:solidFill>
                  <a:srgbClr val="F2A7C8"/>
                </a:solidFill>
                <a:latin typeface="Track"/>
                <a:ea typeface="Track"/>
                <a:cs typeface="Track"/>
                <a:sym typeface="Track"/>
              </a:rPr>
              <a:t>             the spicy Italian pizza         |         34831.25</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444"/>
            </a:stretch>
          </a:blipFill>
        </p:spPr>
      </p:sp>
      <p:sp>
        <p:nvSpPr>
          <p:cNvPr name="TextBox 3" id="3"/>
          <p:cNvSpPr txBox="true"/>
          <p:nvPr/>
        </p:nvSpPr>
        <p:spPr>
          <a:xfrm rot="0">
            <a:off x="3510029" y="2477887"/>
            <a:ext cx="11267941" cy="1730374"/>
          </a:xfrm>
          <a:prstGeom prst="rect">
            <a:avLst/>
          </a:prstGeom>
        </p:spPr>
        <p:txBody>
          <a:bodyPr anchor="t" rtlCol="false" tIns="0" lIns="0" bIns="0" rIns="0">
            <a:spAutoFit/>
          </a:bodyPr>
          <a:lstStyle/>
          <a:p>
            <a:pPr algn="ctr">
              <a:lnSpc>
                <a:spcPts val="12999"/>
              </a:lnSpc>
            </a:pPr>
            <a:r>
              <a:rPr lang="en-US" sz="12999">
                <a:solidFill>
                  <a:srgbClr val="F0B92D"/>
                </a:solidFill>
                <a:latin typeface="Track"/>
                <a:ea typeface="Track"/>
                <a:cs typeface="Track"/>
                <a:sym typeface="Track"/>
              </a:rPr>
              <a:t>thank you!</a:t>
            </a:r>
          </a:p>
        </p:txBody>
      </p:sp>
      <p:sp>
        <p:nvSpPr>
          <p:cNvPr name="Freeform 4" id="4"/>
          <p:cNvSpPr/>
          <p:nvPr/>
        </p:nvSpPr>
        <p:spPr>
          <a:xfrm flipH="false" flipV="false" rot="0">
            <a:off x="7394323" y="589892"/>
            <a:ext cx="602496" cy="538038"/>
          </a:xfrm>
          <a:custGeom>
            <a:avLst/>
            <a:gdLst/>
            <a:ahLst/>
            <a:cxnLst/>
            <a:rect r="r" b="b" t="t" l="l"/>
            <a:pathLst>
              <a:path h="538038" w="602496">
                <a:moveTo>
                  <a:pt x="0" y="0"/>
                </a:moveTo>
                <a:lnTo>
                  <a:pt x="602496" y="0"/>
                </a:lnTo>
                <a:lnTo>
                  <a:pt x="602496" y="538039"/>
                </a:lnTo>
                <a:lnTo>
                  <a:pt x="0" y="5380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7996819" y="736664"/>
            <a:ext cx="2896858" cy="544105"/>
          </a:xfrm>
          <a:prstGeom prst="rect">
            <a:avLst/>
          </a:prstGeom>
        </p:spPr>
        <p:txBody>
          <a:bodyPr anchor="t" rtlCol="false" tIns="0" lIns="0" bIns="0" rIns="0">
            <a:spAutoFit/>
          </a:bodyPr>
          <a:lstStyle/>
          <a:p>
            <a:pPr algn="l">
              <a:lnSpc>
                <a:spcPts val="4156"/>
              </a:lnSpc>
            </a:pPr>
            <a:r>
              <a:rPr lang="en-US" sz="4156">
                <a:solidFill>
                  <a:srgbClr val="FFFFFF"/>
                </a:solidFill>
                <a:latin typeface="Track"/>
                <a:ea typeface="Track"/>
                <a:cs typeface="Track"/>
                <a:sym typeface="Track"/>
              </a:rPr>
              <a:t>Domino’s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6172626">
            <a:off x="9334621" y="2649685"/>
            <a:ext cx="13381390" cy="6891416"/>
          </a:xfrm>
          <a:custGeom>
            <a:avLst/>
            <a:gdLst/>
            <a:ahLst/>
            <a:cxnLst/>
            <a:rect r="r" b="b" t="t" l="l"/>
            <a:pathLst>
              <a:path h="6891416" w="13381390">
                <a:moveTo>
                  <a:pt x="0" y="0"/>
                </a:moveTo>
                <a:lnTo>
                  <a:pt x="13381390" y="0"/>
                </a:lnTo>
                <a:lnTo>
                  <a:pt x="13381390" y="6891416"/>
                </a:lnTo>
                <a:lnTo>
                  <a:pt x="0" y="6891416"/>
                </a:lnTo>
                <a:lnTo>
                  <a:pt x="0" y="0"/>
                </a:lnTo>
                <a:close/>
              </a:path>
            </a:pathLst>
          </a:custGeom>
          <a:blipFill>
            <a:blip r:embed="rId2"/>
            <a:stretch>
              <a:fillRect l="0" t="0" r="0" b="0"/>
            </a:stretch>
          </a:blipFill>
        </p:spPr>
      </p:sp>
      <p:sp>
        <p:nvSpPr>
          <p:cNvPr name="Freeform 3" id="3"/>
          <p:cNvSpPr/>
          <p:nvPr/>
        </p:nvSpPr>
        <p:spPr>
          <a:xfrm flipH="false" flipV="false" rot="0">
            <a:off x="-4679544" y="-1846500"/>
            <a:ext cx="10035476" cy="6372527"/>
          </a:xfrm>
          <a:custGeom>
            <a:avLst/>
            <a:gdLst/>
            <a:ahLst/>
            <a:cxnLst/>
            <a:rect r="r" b="b" t="t" l="l"/>
            <a:pathLst>
              <a:path h="6372527" w="10035476">
                <a:moveTo>
                  <a:pt x="0" y="0"/>
                </a:moveTo>
                <a:lnTo>
                  <a:pt x="10035476" y="0"/>
                </a:lnTo>
                <a:lnTo>
                  <a:pt x="10035476" y="6372527"/>
                </a:lnTo>
                <a:lnTo>
                  <a:pt x="0" y="6372527"/>
                </a:lnTo>
                <a:lnTo>
                  <a:pt x="0" y="0"/>
                </a:lnTo>
                <a:close/>
              </a:path>
            </a:pathLst>
          </a:custGeom>
          <a:blipFill>
            <a:blip r:embed="rId3"/>
            <a:stretch>
              <a:fillRect l="0" t="0" r="0" b="0"/>
            </a:stretch>
          </a:blipFill>
        </p:spPr>
      </p:sp>
      <p:sp>
        <p:nvSpPr>
          <p:cNvPr name="Freeform 4" id="4"/>
          <p:cNvSpPr/>
          <p:nvPr/>
        </p:nvSpPr>
        <p:spPr>
          <a:xfrm flipH="false" flipV="false" rot="2063558">
            <a:off x="11383994" y="8095244"/>
            <a:ext cx="1285177" cy="2326113"/>
          </a:xfrm>
          <a:custGeom>
            <a:avLst/>
            <a:gdLst/>
            <a:ahLst/>
            <a:cxnLst/>
            <a:rect r="r" b="b" t="t" l="l"/>
            <a:pathLst>
              <a:path h="2326113" w="1285177">
                <a:moveTo>
                  <a:pt x="0" y="0"/>
                </a:moveTo>
                <a:lnTo>
                  <a:pt x="1285177" y="0"/>
                </a:lnTo>
                <a:lnTo>
                  <a:pt x="1285177" y="2326112"/>
                </a:lnTo>
                <a:lnTo>
                  <a:pt x="0" y="2326112"/>
                </a:lnTo>
                <a:lnTo>
                  <a:pt x="0" y="0"/>
                </a:lnTo>
                <a:close/>
              </a:path>
            </a:pathLst>
          </a:custGeom>
          <a:blipFill>
            <a:blip r:embed="rId4"/>
            <a:stretch>
              <a:fillRect l="0" t="0" r="0" b="0"/>
            </a:stretch>
          </a:blipFill>
        </p:spPr>
      </p:sp>
      <p:sp>
        <p:nvSpPr>
          <p:cNvPr name="TextBox 5" id="5"/>
          <p:cNvSpPr txBox="true"/>
          <p:nvPr/>
        </p:nvSpPr>
        <p:spPr>
          <a:xfrm rot="0">
            <a:off x="1028700" y="5459759"/>
            <a:ext cx="9117454" cy="3158506"/>
          </a:xfrm>
          <a:prstGeom prst="rect">
            <a:avLst/>
          </a:prstGeom>
        </p:spPr>
        <p:txBody>
          <a:bodyPr anchor="t" rtlCol="false" tIns="0" lIns="0" bIns="0" rIns="0">
            <a:spAutoFit/>
          </a:bodyPr>
          <a:lstStyle/>
          <a:p>
            <a:pPr algn="just">
              <a:lnSpc>
                <a:spcPts val="3104"/>
              </a:lnSpc>
            </a:pPr>
            <a:r>
              <a:rPr lang="en-US" sz="2217">
                <a:solidFill>
                  <a:srgbClr val="FFFFFF"/>
                </a:solidFill>
                <a:latin typeface="Poppins"/>
                <a:ea typeface="Poppins"/>
                <a:cs typeface="Poppins"/>
                <a:sym typeface="Poppins"/>
              </a:rPr>
              <a:t>This analysis of pizza sales data aims to provide a comprehensive overview of sales performance, highlighting top-selling pizza types, revenue contributions, and customer preferences. The objective is to empower stakeholders with actionable insights to inform strategic decisions, enhance product offerings, and drive business growth. We can optimize marketing efforts and improve customer satisfaction by leveraging data-driven findings.</a:t>
            </a:r>
          </a:p>
        </p:txBody>
      </p:sp>
      <p:sp>
        <p:nvSpPr>
          <p:cNvPr name="Freeform 6" id="6"/>
          <p:cNvSpPr/>
          <p:nvPr/>
        </p:nvSpPr>
        <p:spPr>
          <a:xfrm flipH="false" flipV="false" rot="8498823">
            <a:off x="13796815" y="9757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4"/>
            <a:stretch>
              <a:fillRect l="0" t="0" r="0" b="0"/>
            </a:stretch>
          </a:blipFill>
        </p:spPr>
      </p:sp>
      <p:sp>
        <p:nvSpPr>
          <p:cNvPr name="Freeform 7" id="7"/>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4"/>
            <a:stretch>
              <a:fillRect l="0" t="0" r="0" b="0"/>
            </a:stretch>
          </a:blipFill>
        </p:spPr>
      </p:sp>
      <p:sp>
        <p:nvSpPr>
          <p:cNvPr name="Freeform 8" id="8"/>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5"/>
            <a:stretch>
              <a:fillRect l="0" t="0" r="0" b="0"/>
            </a:stretch>
          </a:blipFill>
        </p:spPr>
      </p:sp>
      <p:sp>
        <p:nvSpPr>
          <p:cNvPr name="Freeform 9" id="9"/>
          <p:cNvSpPr/>
          <p:nvPr/>
        </p:nvSpPr>
        <p:spPr>
          <a:xfrm flipH="false" flipV="false" rot="0">
            <a:off x="7805628" y="-313027"/>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5"/>
            <a:stretch>
              <a:fillRect l="0" t="0" r="0" b="0"/>
            </a:stretch>
          </a:blipFill>
        </p:spPr>
      </p:sp>
      <p:sp>
        <p:nvSpPr>
          <p:cNvPr name="Freeform 10" id="10"/>
          <p:cNvSpPr/>
          <p:nvPr/>
        </p:nvSpPr>
        <p:spPr>
          <a:xfrm flipH="false" flipV="false" rot="-4885531">
            <a:off x="16985219" y="7563632"/>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5"/>
            <a:stretch>
              <a:fillRect l="0" t="0" r="0" b="0"/>
            </a:stretch>
          </a:blipFill>
        </p:spPr>
      </p:sp>
      <p:sp>
        <p:nvSpPr>
          <p:cNvPr name="Freeform 11" id="11"/>
          <p:cNvSpPr/>
          <p:nvPr/>
        </p:nvSpPr>
        <p:spPr>
          <a:xfrm flipH="false" flipV="false" rot="0">
            <a:off x="5204075" y="944992"/>
            <a:ext cx="392318" cy="350347"/>
          </a:xfrm>
          <a:custGeom>
            <a:avLst/>
            <a:gdLst/>
            <a:ahLst/>
            <a:cxnLst/>
            <a:rect r="r" b="b" t="t" l="l"/>
            <a:pathLst>
              <a:path h="350347" w="392318">
                <a:moveTo>
                  <a:pt x="0" y="0"/>
                </a:moveTo>
                <a:lnTo>
                  <a:pt x="392319" y="0"/>
                </a:lnTo>
                <a:lnTo>
                  <a:pt x="392319" y="350346"/>
                </a:lnTo>
                <a:lnTo>
                  <a:pt x="0" y="35034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0">
            <a:off x="11889018" y="944992"/>
            <a:ext cx="6253407" cy="6990597"/>
          </a:xfrm>
          <a:custGeom>
            <a:avLst/>
            <a:gdLst/>
            <a:ahLst/>
            <a:cxnLst/>
            <a:rect r="r" b="b" t="t" l="l"/>
            <a:pathLst>
              <a:path h="6990597" w="6253407">
                <a:moveTo>
                  <a:pt x="0" y="0"/>
                </a:moveTo>
                <a:lnTo>
                  <a:pt x="6253407" y="0"/>
                </a:lnTo>
                <a:lnTo>
                  <a:pt x="6253407" y="6990597"/>
                </a:lnTo>
                <a:lnTo>
                  <a:pt x="0" y="699059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3" id="13"/>
          <p:cNvSpPr txBox="true"/>
          <p:nvPr/>
        </p:nvSpPr>
        <p:spPr>
          <a:xfrm rot="0">
            <a:off x="1028700" y="3850414"/>
            <a:ext cx="9117454" cy="675613"/>
          </a:xfrm>
          <a:prstGeom prst="rect">
            <a:avLst/>
          </a:prstGeom>
        </p:spPr>
        <p:txBody>
          <a:bodyPr anchor="t" rtlCol="false" tIns="0" lIns="0" bIns="0" rIns="0">
            <a:spAutoFit/>
          </a:bodyPr>
          <a:lstStyle/>
          <a:p>
            <a:pPr algn="l">
              <a:lnSpc>
                <a:spcPts val="5047"/>
              </a:lnSpc>
            </a:pPr>
            <a:r>
              <a:rPr lang="en-US" sz="5047">
                <a:solidFill>
                  <a:srgbClr val="F0B92D"/>
                </a:solidFill>
                <a:latin typeface="Track"/>
                <a:ea typeface="Track"/>
                <a:cs typeface="Track"/>
                <a:sym typeface="Track"/>
              </a:rPr>
              <a:t>purpose of the analysis</a:t>
            </a:r>
          </a:p>
        </p:txBody>
      </p:sp>
      <p:sp>
        <p:nvSpPr>
          <p:cNvPr name="TextBox 14" id="14"/>
          <p:cNvSpPr txBox="true"/>
          <p:nvPr/>
        </p:nvSpPr>
        <p:spPr>
          <a:xfrm rot="0">
            <a:off x="5596394" y="1029045"/>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8444" r="0" b="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3943968" y="249383"/>
            <a:ext cx="392318" cy="350347"/>
          </a:xfrm>
          <a:custGeom>
            <a:avLst/>
            <a:gdLst/>
            <a:ahLst/>
            <a:cxnLst/>
            <a:rect r="r" b="b" t="t" l="l"/>
            <a:pathLst>
              <a:path h="350347" w="392318">
                <a:moveTo>
                  <a:pt x="0" y="0"/>
                </a:moveTo>
                <a:lnTo>
                  <a:pt x="392319" y="0"/>
                </a:lnTo>
                <a:lnTo>
                  <a:pt x="392319" y="350347"/>
                </a:lnTo>
                <a:lnTo>
                  <a:pt x="0" y="35034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9766303" y="3843911"/>
            <a:ext cx="5827245" cy="6235379"/>
          </a:xfrm>
          <a:custGeom>
            <a:avLst/>
            <a:gdLst/>
            <a:ahLst/>
            <a:cxnLst/>
            <a:rect r="r" b="b" t="t" l="l"/>
            <a:pathLst>
              <a:path h="6235379" w="5827245">
                <a:moveTo>
                  <a:pt x="0" y="0"/>
                </a:moveTo>
                <a:lnTo>
                  <a:pt x="5827245" y="0"/>
                </a:lnTo>
                <a:lnTo>
                  <a:pt x="5827245" y="6235378"/>
                </a:lnTo>
                <a:lnTo>
                  <a:pt x="0" y="623537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9766303" y="762000"/>
            <a:ext cx="5686185" cy="1255401"/>
          </a:xfrm>
          <a:prstGeom prst="rect">
            <a:avLst/>
          </a:prstGeom>
        </p:spPr>
        <p:txBody>
          <a:bodyPr anchor="t" rtlCol="false" tIns="0" lIns="0" bIns="0" rIns="0">
            <a:spAutoFit/>
          </a:bodyPr>
          <a:lstStyle/>
          <a:p>
            <a:pPr algn="l">
              <a:lnSpc>
                <a:spcPts val="4800"/>
              </a:lnSpc>
            </a:pPr>
            <a:r>
              <a:rPr lang="en-US" sz="4800">
                <a:solidFill>
                  <a:srgbClr val="F0B92D"/>
                </a:solidFill>
                <a:latin typeface="Track"/>
                <a:ea typeface="Track"/>
                <a:cs typeface="Track"/>
                <a:sym typeface="Track"/>
              </a:rPr>
              <a:t>database &amp; tables</a:t>
            </a:r>
          </a:p>
        </p:txBody>
      </p:sp>
      <p:sp>
        <p:nvSpPr>
          <p:cNvPr name="TextBox 9" id="9"/>
          <p:cNvSpPr txBox="true"/>
          <p:nvPr/>
        </p:nvSpPr>
        <p:spPr>
          <a:xfrm rot="0">
            <a:off x="9766303" y="1906525"/>
            <a:ext cx="6867039" cy="1861185"/>
          </a:xfrm>
          <a:prstGeom prst="rect">
            <a:avLst/>
          </a:prstGeom>
        </p:spPr>
        <p:txBody>
          <a:bodyPr anchor="t" rtlCol="false" tIns="0" lIns="0" bIns="0" rIns="0">
            <a:spAutoFit/>
          </a:bodyPr>
          <a:lstStyle/>
          <a:p>
            <a:pPr algn="just">
              <a:lnSpc>
                <a:spcPts val="2939"/>
              </a:lnSpc>
            </a:pPr>
            <a:r>
              <a:rPr lang="en-US" sz="2099">
                <a:solidFill>
                  <a:srgbClr val="FFFFFF"/>
                </a:solidFill>
                <a:latin typeface="Poppins"/>
                <a:ea typeface="Poppins"/>
                <a:cs typeface="Poppins"/>
                <a:sym typeface="Poppins"/>
              </a:rPr>
              <a:t>The database for analyzing pizza sales is structured around four primary tables: </a:t>
            </a:r>
            <a:r>
              <a:rPr lang="en-US" sz="2099">
                <a:solidFill>
                  <a:srgbClr val="F0B92D"/>
                </a:solidFill>
                <a:latin typeface="Poppins"/>
                <a:ea typeface="Poppins"/>
                <a:cs typeface="Poppins"/>
                <a:sym typeface="Poppins"/>
              </a:rPr>
              <a:t>pizzas, pizza_types,  order _details, </a:t>
            </a:r>
            <a:r>
              <a:rPr lang="en-US" sz="2099">
                <a:solidFill>
                  <a:srgbClr val="F9F9F9"/>
                </a:solidFill>
                <a:latin typeface="Poppins"/>
                <a:ea typeface="Poppins"/>
                <a:cs typeface="Poppins"/>
                <a:sym typeface="Poppins"/>
              </a:rPr>
              <a:t>and</a:t>
            </a:r>
            <a:r>
              <a:rPr lang="en-US" sz="2099">
                <a:solidFill>
                  <a:srgbClr val="F0B92D"/>
                </a:solidFill>
                <a:latin typeface="Poppins"/>
                <a:ea typeface="Poppins"/>
                <a:cs typeface="Poppins"/>
                <a:sym typeface="Poppins"/>
              </a:rPr>
              <a:t> orders</a:t>
            </a:r>
            <a:r>
              <a:rPr lang="en-US" sz="2099">
                <a:solidFill>
                  <a:srgbClr val="FFFFFF"/>
                </a:solidFill>
                <a:latin typeface="Poppins"/>
                <a:ea typeface="Poppins"/>
                <a:cs typeface="Poppins"/>
                <a:sym typeface="Poppins"/>
              </a:rPr>
              <a:t>. Each table serves a distinct purpose and is interconnected to facilitate comprehensive analysis.</a:t>
            </a:r>
          </a:p>
        </p:txBody>
      </p:sp>
      <p:sp>
        <p:nvSpPr>
          <p:cNvPr name="TextBox 10" id="10"/>
          <p:cNvSpPr txBox="true"/>
          <p:nvPr/>
        </p:nvSpPr>
        <p:spPr>
          <a:xfrm rot="0">
            <a:off x="14459735" y="310460"/>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1" id="11"/>
          <p:cNvSpPr txBox="true"/>
          <p:nvPr/>
        </p:nvSpPr>
        <p:spPr>
          <a:xfrm rot="0">
            <a:off x="13316515" y="4087436"/>
            <a:ext cx="2277033" cy="1515200"/>
          </a:xfrm>
          <a:prstGeom prst="rect">
            <a:avLst/>
          </a:prstGeom>
        </p:spPr>
        <p:txBody>
          <a:bodyPr anchor="t" rtlCol="false" tIns="0" lIns="0" bIns="0" rIns="0">
            <a:spAutoFit/>
          </a:bodyPr>
          <a:lstStyle/>
          <a:p>
            <a:pPr algn="ctr">
              <a:lnSpc>
                <a:spcPts val="2020"/>
              </a:lnSpc>
            </a:pPr>
            <a:r>
              <a:rPr lang="en-US" sz="2020">
                <a:solidFill>
                  <a:srgbClr val="0F0E0E"/>
                </a:solidFill>
                <a:latin typeface="Track"/>
                <a:ea typeface="Track"/>
                <a:cs typeface="Track"/>
                <a:sym typeface="Track"/>
              </a:rPr>
              <a:t>pizzas</a:t>
            </a:r>
          </a:p>
          <a:p>
            <a:pPr algn="ctr">
              <a:lnSpc>
                <a:spcPts val="2020"/>
              </a:lnSpc>
            </a:pPr>
            <a:r>
              <a:rPr lang="en-US" sz="2020">
                <a:solidFill>
                  <a:srgbClr val="0F0E0E"/>
                </a:solidFill>
                <a:latin typeface="Track"/>
                <a:ea typeface="Track"/>
                <a:cs typeface="Track"/>
                <a:sym typeface="Track"/>
              </a:rPr>
              <a:t>-----------</a:t>
            </a:r>
          </a:p>
          <a:p>
            <a:pPr algn="ctr">
              <a:lnSpc>
                <a:spcPts val="2787"/>
              </a:lnSpc>
            </a:pPr>
            <a:r>
              <a:rPr lang="en-US" sz="2020" spc="-72">
                <a:solidFill>
                  <a:srgbClr val="0F0E0E"/>
                </a:solidFill>
                <a:latin typeface="Track"/>
                <a:ea typeface="Track"/>
                <a:cs typeface="Track"/>
                <a:sym typeface="Track"/>
              </a:rPr>
              <a:t>pizza_id</a:t>
            </a:r>
          </a:p>
          <a:p>
            <a:pPr algn="ctr">
              <a:lnSpc>
                <a:spcPts val="2787"/>
              </a:lnSpc>
            </a:pPr>
            <a:r>
              <a:rPr lang="en-US" sz="2020" spc="-72">
                <a:solidFill>
                  <a:srgbClr val="0F0E0E"/>
                </a:solidFill>
                <a:latin typeface="Track"/>
                <a:ea typeface="Track"/>
                <a:cs typeface="Track"/>
                <a:sym typeface="Track"/>
              </a:rPr>
              <a:t>pizza_type_id</a:t>
            </a:r>
          </a:p>
          <a:p>
            <a:pPr algn="ctr">
              <a:lnSpc>
                <a:spcPts val="2787"/>
              </a:lnSpc>
            </a:pPr>
            <a:r>
              <a:rPr lang="en-US" sz="2020" spc="-72">
                <a:solidFill>
                  <a:srgbClr val="0F0E0E"/>
                </a:solidFill>
                <a:latin typeface="Track"/>
                <a:ea typeface="Track"/>
                <a:cs typeface="Track"/>
                <a:sym typeface="Track"/>
              </a:rPr>
              <a:t>price</a:t>
            </a:r>
          </a:p>
        </p:txBody>
      </p:sp>
      <p:sp>
        <p:nvSpPr>
          <p:cNvPr name="TextBox 12" id="12"/>
          <p:cNvSpPr txBox="true"/>
          <p:nvPr/>
        </p:nvSpPr>
        <p:spPr>
          <a:xfrm rot="0">
            <a:off x="9766303" y="5433105"/>
            <a:ext cx="2095797" cy="1637247"/>
          </a:xfrm>
          <a:prstGeom prst="rect">
            <a:avLst/>
          </a:prstGeom>
        </p:spPr>
        <p:txBody>
          <a:bodyPr anchor="t" rtlCol="false" tIns="0" lIns="0" bIns="0" rIns="0">
            <a:spAutoFit/>
          </a:bodyPr>
          <a:lstStyle/>
          <a:p>
            <a:pPr algn="ctr">
              <a:lnSpc>
                <a:spcPts val="2606"/>
              </a:lnSpc>
            </a:pPr>
            <a:r>
              <a:rPr lang="en-US" sz="2020" spc="-84">
                <a:solidFill>
                  <a:srgbClr val="000000"/>
                </a:solidFill>
                <a:latin typeface="Track"/>
                <a:ea typeface="Track"/>
                <a:cs typeface="Track"/>
                <a:sym typeface="Track"/>
              </a:rPr>
              <a:t>pizza_types</a:t>
            </a:r>
          </a:p>
          <a:p>
            <a:pPr algn="ctr">
              <a:lnSpc>
                <a:spcPts val="2606"/>
              </a:lnSpc>
            </a:pPr>
            <a:r>
              <a:rPr lang="en-US" sz="2020" spc="-84">
                <a:solidFill>
                  <a:srgbClr val="000000"/>
                </a:solidFill>
                <a:latin typeface="Track"/>
                <a:ea typeface="Track"/>
                <a:cs typeface="Track"/>
                <a:sym typeface="Track"/>
              </a:rPr>
              <a:t>-------------</a:t>
            </a:r>
          </a:p>
          <a:p>
            <a:pPr algn="ctr">
              <a:lnSpc>
                <a:spcPts val="2606"/>
              </a:lnSpc>
            </a:pPr>
            <a:r>
              <a:rPr lang="en-US" sz="2020" spc="-84">
                <a:solidFill>
                  <a:srgbClr val="000000"/>
                </a:solidFill>
                <a:latin typeface="Track"/>
                <a:ea typeface="Track"/>
                <a:cs typeface="Track"/>
                <a:sym typeface="Track"/>
              </a:rPr>
              <a:t>pizza_type_id</a:t>
            </a:r>
          </a:p>
          <a:p>
            <a:pPr algn="ctr">
              <a:lnSpc>
                <a:spcPts val="2606"/>
              </a:lnSpc>
            </a:pPr>
            <a:r>
              <a:rPr lang="en-US" sz="2020" spc="-84">
                <a:solidFill>
                  <a:srgbClr val="000000"/>
                </a:solidFill>
                <a:latin typeface="Track"/>
                <a:ea typeface="Track"/>
                <a:cs typeface="Track"/>
                <a:sym typeface="Track"/>
              </a:rPr>
              <a:t>name</a:t>
            </a:r>
          </a:p>
          <a:p>
            <a:pPr algn="ctr">
              <a:lnSpc>
                <a:spcPts val="2606"/>
              </a:lnSpc>
            </a:pPr>
            <a:r>
              <a:rPr lang="en-US" sz="2020" spc="-84">
                <a:solidFill>
                  <a:srgbClr val="000000"/>
                </a:solidFill>
                <a:latin typeface="Track"/>
                <a:ea typeface="Track"/>
                <a:cs typeface="Track"/>
                <a:sym typeface="Track"/>
              </a:rPr>
              <a:t>category</a:t>
            </a:r>
          </a:p>
        </p:txBody>
      </p:sp>
      <p:sp>
        <p:nvSpPr>
          <p:cNvPr name="TextBox 13" id="13"/>
          <p:cNvSpPr txBox="true"/>
          <p:nvPr/>
        </p:nvSpPr>
        <p:spPr>
          <a:xfrm rot="0">
            <a:off x="13521716" y="6999700"/>
            <a:ext cx="1946843" cy="1515199"/>
          </a:xfrm>
          <a:prstGeom prst="rect">
            <a:avLst/>
          </a:prstGeom>
        </p:spPr>
        <p:txBody>
          <a:bodyPr anchor="t" rtlCol="false" tIns="0" lIns="0" bIns="0" rIns="0">
            <a:spAutoFit/>
          </a:bodyPr>
          <a:lstStyle/>
          <a:p>
            <a:pPr algn="ctr">
              <a:lnSpc>
                <a:spcPts val="2019"/>
              </a:lnSpc>
            </a:pPr>
            <a:r>
              <a:rPr lang="en-US" sz="2019">
                <a:solidFill>
                  <a:srgbClr val="000000"/>
                </a:solidFill>
                <a:latin typeface="Track"/>
                <a:ea typeface="Track"/>
                <a:cs typeface="Track"/>
                <a:sym typeface="Track"/>
              </a:rPr>
              <a:t>orders</a:t>
            </a:r>
          </a:p>
          <a:p>
            <a:pPr algn="ctr">
              <a:lnSpc>
                <a:spcPts val="2019"/>
              </a:lnSpc>
            </a:pPr>
            <a:r>
              <a:rPr lang="en-US" sz="2019">
                <a:solidFill>
                  <a:srgbClr val="000000"/>
                </a:solidFill>
                <a:latin typeface="Track"/>
                <a:ea typeface="Track"/>
                <a:cs typeface="Track"/>
                <a:sym typeface="Track"/>
              </a:rPr>
              <a:t>------------</a:t>
            </a:r>
          </a:p>
          <a:p>
            <a:pPr algn="ctr">
              <a:lnSpc>
                <a:spcPts val="2786"/>
              </a:lnSpc>
            </a:pPr>
            <a:r>
              <a:rPr lang="en-US" sz="2019">
                <a:solidFill>
                  <a:srgbClr val="000000"/>
                </a:solidFill>
                <a:latin typeface="Track"/>
                <a:ea typeface="Track"/>
                <a:cs typeface="Track"/>
                <a:sym typeface="Track"/>
              </a:rPr>
              <a:t>order_id</a:t>
            </a:r>
          </a:p>
          <a:p>
            <a:pPr algn="ctr">
              <a:lnSpc>
                <a:spcPts val="2786"/>
              </a:lnSpc>
            </a:pPr>
            <a:r>
              <a:rPr lang="en-US" sz="2019">
                <a:solidFill>
                  <a:srgbClr val="000000"/>
                </a:solidFill>
                <a:latin typeface="Track"/>
                <a:ea typeface="Track"/>
                <a:cs typeface="Track"/>
                <a:sym typeface="Track"/>
              </a:rPr>
              <a:t>order_date</a:t>
            </a:r>
          </a:p>
          <a:p>
            <a:pPr algn="ctr">
              <a:lnSpc>
                <a:spcPts val="2786"/>
              </a:lnSpc>
            </a:pPr>
            <a:r>
              <a:rPr lang="en-US" sz="2019">
                <a:solidFill>
                  <a:srgbClr val="000000"/>
                </a:solidFill>
                <a:latin typeface="Track"/>
                <a:ea typeface="Track"/>
                <a:cs typeface="Track"/>
                <a:sym typeface="Track"/>
              </a:rPr>
              <a:t>order_time</a:t>
            </a:r>
          </a:p>
        </p:txBody>
      </p:sp>
      <p:sp>
        <p:nvSpPr>
          <p:cNvPr name="TextBox 14" id="14"/>
          <p:cNvSpPr txBox="true"/>
          <p:nvPr/>
        </p:nvSpPr>
        <p:spPr>
          <a:xfrm rot="0">
            <a:off x="9898641" y="8416076"/>
            <a:ext cx="1946843" cy="1636487"/>
          </a:xfrm>
          <a:prstGeom prst="rect">
            <a:avLst/>
          </a:prstGeom>
        </p:spPr>
        <p:txBody>
          <a:bodyPr anchor="t" rtlCol="false" tIns="0" lIns="0" bIns="0" rIns="0">
            <a:spAutoFit/>
          </a:bodyPr>
          <a:lstStyle/>
          <a:p>
            <a:pPr algn="ctr">
              <a:lnSpc>
                <a:spcPts val="1781"/>
              </a:lnSpc>
            </a:pPr>
            <a:r>
              <a:rPr lang="en-US" sz="1781">
                <a:solidFill>
                  <a:srgbClr val="000000"/>
                </a:solidFill>
                <a:latin typeface="Track"/>
                <a:ea typeface="Track"/>
                <a:cs typeface="Track"/>
                <a:sym typeface="Track"/>
              </a:rPr>
              <a:t>order_details</a:t>
            </a:r>
          </a:p>
          <a:p>
            <a:pPr algn="ctr">
              <a:lnSpc>
                <a:spcPts val="1781"/>
              </a:lnSpc>
            </a:pPr>
            <a:r>
              <a:rPr lang="en-US" sz="1781">
                <a:solidFill>
                  <a:srgbClr val="000000"/>
                </a:solidFill>
                <a:latin typeface="Track"/>
                <a:ea typeface="Track"/>
                <a:cs typeface="Track"/>
                <a:sym typeface="Track"/>
              </a:rPr>
              <a:t>---------------</a:t>
            </a:r>
          </a:p>
          <a:p>
            <a:pPr algn="ctr">
              <a:lnSpc>
                <a:spcPts val="2123"/>
              </a:lnSpc>
            </a:pPr>
            <a:r>
              <a:rPr lang="en-US" sz="1425">
                <a:solidFill>
                  <a:srgbClr val="000000"/>
                </a:solidFill>
                <a:latin typeface="Track"/>
                <a:ea typeface="Track"/>
                <a:cs typeface="Track"/>
                <a:sym typeface="Track"/>
              </a:rPr>
              <a:t>order_details_id</a:t>
            </a:r>
          </a:p>
          <a:p>
            <a:pPr algn="ctr">
              <a:lnSpc>
                <a:spcPts val="2654"/>
              </a:lnSpc>
            </a:pPr>
            <a:r>
              <a:rPr lang="en-US" sz="1781">
                <a:solidFill>
                  <a:srgbClr val="000000"/>
                </a:solidFill>
                <a:latin typeface="Track"/>
                <a:ea typeface="Track"/>
                <a:cs typeface="Track"/>
                <a:sym typeface="Track"/>
              </a:rPr>
              <a:t>order_id</a:t>
            </a:r>
          </a:p>
          <a:p>
            <a:pPr algn="ctr">
              <a:lnSpc>
                <a:spcPts val="2654"/>
              </a:lnSpc>
            </a:pPr>
            <a:r>
              <a:rPr lang="en-US" sz="1781">
                <a:solidFill>
                  <a:srgbClr val="000000"/>
                </a:solidFill>
                <a:latin typeface="Track"/>
                <a:ea typeface="Track"/>
                <a:cs typeface="Track"/>
                <a:sym typeface="Track"/>
              </a:rPr>
              <a:t>pizza_id</a:t>
            </a:r>
          </a:p>
          <a:p>
            <a:pPr algn="ctr">
              <a:lnSpc>
                <a:spcPts val="2654"/>
              </a:lnSpc>
            </a:pPr>
            <a:r>
              <a:rPr lang="en-US" sz="1781">
                <a:solidFill>
                  <a:srgbClr val="000000"/>
                </a:solidFill>
                <a:latin typeface="Track"/>
                <a:ea typeface="Track"/>
                <a:cs typeface="Track"/>
                <a:sym typeface="Track"/>
              </a:rPr>
              <a:t>quantity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0358263" y="845365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4433431" y="297841"/>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942964" y="357837"/>
            <a:ext cx="392318" cy="350347"/>
          </a:xfrm>
          <a:custGeom>
            <a:avLst/>
            <a:gdLst/>
            <a:ahLst/>
            <a:cxnLst/>
            <a:rect r="r" b="b" t="t" l="l"/>
            <a:pathLst>
              <a:path h="350347" w="392318">
                <a:moveTo>
                  <a:pt x="0" y="0"/>
                </a:moveTo>
                <a:lnTo>
                  <a:pt x="392319" y="0"/>
                </a:lnTo>
                <a:lnTo>
                  <a:pt x="392319"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8458731"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5" id="15"/>
          <p:cNvSpPr txBox="true"/>
          <p:nvPr/>
        </p:nvSpPr>
        <p:spPr>
          <a:xfrm rot="0">
            <a:off x="5992572" y="3821045"/>
            <a:ext cx="5826323" cy="2811198"/>
          </a:xfrm>
          <a:prstGeom prst="rect">
            <a:avLst/>
          </a:prstGeom>
        </p:spPr>
        <p:txBody>
          <a:bodyPr anchor="t" rtlCol="false" tIns="0" lIns="0" bIns="0" rIns="0">
            <a:spAutoFit/>
          </a:bodyPr>
          <a:lstStyle/>
          <a:p>
            <a:pPr algn="l">
              <a:lnSpc>
                <a:spcPts val="3964"/>
              </a:lnSpc>
            </a:pPr>
            <a:r>
              <a:rPr lang="en-US" sz="2508" b="true">
                <a:solidFill>
                  <a:srgbClr val="00B7C3"/>
                </a:solidFill>
                <a:latin typeface="Laila Bold"/>
                <a:ea typeface="Laila Bold"/>
                <a:cs typeface="Laila Bold"/>
                <a:sym typeface="Laila Bold"/>
              </a:rPr>
              <a:t>select </a:t>
            </a:r>
          </a:p>
          <a:p>
            <a:pPr algn="l">
              <a:lnSpc>
                <a:spcPts val="3964"/>
              </a:lnSpc>
            </a:pPr>
            <a:r>
              <a:rPr lang="en-US" sz="2508" b="true">
                <a:solidFill>
                  <a:srgbClr val="00B7C3"/>
                </a:solidFill>
                <a:latin typeface="Laila Bold"/>
                <a:ea typeface="Laila Bold"/>
                <a:cs typeface="Laila Bold"/>
                <a:sym typeface="Laila Bold"/>
              </a:rPr>
              <a:t>      c</a:t>
            </a:r>
            <a:r>
              <a:rPr lang="en-US" b="true" sz="2508">
                <a:solidFill>
                  <a:srgbClr val="00B7C3"/>
                </a:solidFill>
                <a:latin typeface="Laila Bold"/>
                <a:ea typeface="Laila Bold"/>
                <a:cs typeface="Laila Bold"/>
                <a:sym typeface="Laila Bold"/>
              </a:rPr>
              <a:t>ount</a:t>
            </a:r>
            <a:r>
              <a:rPr lang="en-US" b="true" sz="2508">
                <a:solidFill>
                  <a:srgbClr val="F0B92D"/>
                </a:solidFill>
                <a:latin typeface="Laila Bold"/>
                <a:ea typeface="Laila Bold"/>
                <a:cs typeface="Laila Bold"/>
                <a:sym typeface="Laila Bold"/>
              </a:rPr>
              <a:t>(order_id)</a:t>
            </a:r>
            <a:r>
              <a:rPr lang="en-US" b="true" sz="2508">
                <a:solidFill>
                  <a:srgbClr val="5E17EB"/>
                </a:solidFill>
                <a:latin typeface="Laila Bold"/>
                <a:ea typeface="Laila Bold"/>
                <a:cs typeface="Laila Bold"/>
                <a:sym typeface="Laila Bold"/>
              </a:rPr>
              <a:t>  </a:t>
            </a:r>
            <a:r>
              <a:rPr lang="en-US" b="true" sz="2508">
                <a:solidFill>
                  <a:srgbClr val="00B7C3"/>
                </a:solidFill>
                <a:latin typeface="Laila Bold"/>
                <a:ea typeface="Laila Bold"/>
                <a:cs typeface="Laila Bold"/>
                <a:sym typeface="Laila Bold"/>
              </a:rPr>
              <a:t>as</a:t>
            </a:r>
            <a:r>
              <a:rPr lang="en-US" b="true" sz="2508">
                <a:solidFill>
                  <a:srgbClr val="5E17EB"/>
                </a:solidFill>
                <a:latin typeface="Laila Bold"/>
                <a:ea typeface="Laila Bold"/>
                <a:cs typeface="Laila Bold"/>
                <a:sym typeface="Laila Bold"/>
              </a:rPr>
              <a:t> </a:t>
            </a:r>
            <a:r>
              <a:rPr lang="en-US" b="true" sz="2508">
                <a:solidFill>
                  <a:srgbClr val="F0B92D"/>
                </a:solidFill>
                <a:latin typeface="Laila Bold"/>
                <a:ea typeface="Laila Bold"/>
                <a:cs typeface="Laila Bold"/>
                <a:sym typeface="Laila Bold"/>
              </a:rPr>
              <a:t>total_orders</a:t>
            </a:r>
            <a:r>
              <a:rPr lang="en-US" b="true" sz="2508">
                <a:solidFill>
                  <a:srgbClr val="5E17EB"/>
                </a:solidFill>
                <a:latin typeface="Laila Bold"/>
                <a:ea typeface="Laila Bold"/>
                <a:cs typeface="Laila Bold"/>
                <a:sym typeface="Laila Bold"/>
              </a:rPr>
              <a:t> </a:t>
            </a:r>
          </a:p>
          <a:p>
            <a:pPr algn="l">
              <a:lnSpc>
                <a:spcPts val="3964"/>
              </a:lnSpc>
            </a:pPr>
            <a:r>
              <a:rPr lang="en-US" b="true" sz="2508">
                <a:solidFill>
                  <a:srgbClr val="5E17EB"/>
                </a:solidFill>
                <a:latin typeface="Laila Bold"/>
                <a:ea typeface="Laila Bold"/>
                <a:cs typeface="Laila Bold"/>
                <a:sym typeface="Laila Bold"/>
              </a:rPr>
              <a:t> </a:t>
            </a:r>
            <a:r>
              <a:rPr lang="en-US" b="true" sz="2508">
                <a:solidFill>
                  <a:srgbClr val="00B7C3"/>
                </a:solidFill>
                <a:latin typeface="Laila Bold"/>
                <a:ea typeface="Laila Bold"/>
                <a:cs typeface="Laila Bold"/>
                <a:sym typeface="Laila Bold"/>
              </a:rPr>
              <a:t>from</a:t>
            </a:r>
            <a:r>
              <a:rPr lang="en-US" b="true" sz="2508">
                <a:solidFill>
                  <a:srgbClr val="5E17EB"/>
                </a:solidFill>
                <a:latin typeface="Laila Bold"/>
                <a:ea typeface="Laila Bold"/>
                <a:cs typeface="Laila Bold"/>
                <a:sym typeface="Laila Bold"/>
              </a:rPr>
              <a:t> </a:t>
            </a:r>
          </a:p>
          <a:p>
            <a:pPr algn="l">
              <a:lnSpc>
                <a:spcPts val="3964"/>
              </a:lnSpc>
            </a:pPr>
            <a:r>
              <a:rPr lang="en-US" b="true" sz="2508">
                <a:solidFill>
                  <a:srgbClr val="F0B92D"/>
                </a:solidFill>
                <a:latin typeface="Laila Bold"/>
                <a:ea typeface="Laila Bold"/>
                <a:cs typeface="Laila Bold"/>
                <a:sym typeface="Laila Bold"/>
              </a:rPr>
              <a:t>      orders;</a:t>
            </a:r>
          </a:p>
          <a:p>
            <a:pPr algn="ctr">
              <a:lnSpc>
                <a:spcPts val="3236"/>
              </a:lnSpc>
            </a:pPr>
          </a:p>
          <a:p>
            <a:pPr algn="ctr">
              <a:lnSpc>
                <a:spcPts val="3236"/>
              </a:lnSpc>
            </a:pPr>
          </a:p>
        </p:txBody>
      </p:sp>
      <p:sp>
        <p:nvSpPr>
          <p:cNvPr name="TextBox 16" id="16"/>
          <p:cNvSpPr txBox="true"/>
          <p:nvPr/>
        </p:nvSpPr>
        <p:spPr>
          <a:xfrm rot="0">
            <a:off x="7836619" y="6613427"/>
            <a:ext cx="2614761" cy="1203071"/>
          </a:xfrm>
          <a:prstGeom prst="rect">
            <a:avLst/>
          </a:prstGeom>
        </p:spPr>
        <p:txBody>
          <a:bodyPr anchor="t" rtlCol="false" tIns="0" lIns="0" bIns="0" rIns="0">
            <a:spAutoFit/>
          </a:bodyPr>
          <a:lstStyle/>
          <a:p>
            <a:pPr algn="ctr">
              <a:lnSpc>
                <a:spcPts val="3171"/>
              </a:lnSpc>
            </a:pPr>
            <a:r>
              <a:rPr lang="en-US" sz="2599">
                <a:solidFill>
                  <a:srgbClr val="F2A7C8"/>
                </a:solidFill>
                <a:latin typeface="Track"/>
                <a:ea typeface="Track"/>
                <a:cs typeface="Track"/>
                <a:sym typeface="Track"/>
              </a:rPr>
              <a:t>Total Orders</a:t>
            </a:r>
          </a:p>
          <a:p>
            <a:pPr algn="ctr">
              <a:lnSpc>
                <a:spcPts val="3171"/>
              </a:lnSpc>
            </a:pPr>
            <a:r>
              <a:rPr lang="en-US" sz="2599">
                <a:solidFill>
                  <a:srgbClr val="F2A7C8"/>
                </a:solidFill>
                <a:latin typeface="Track"/>
                <a:ea typeface="Track"/>
                <a:cs typeface="Track"/>
                <a:sym typeface="Track"/>
              </a:rPr>
              <a:t>---------------</a:t>
            </a:r>
          </a:p>
          <a:p>
            <a:pPr algn="ctr">
              <a:lnSpc>
                <a:spcPts val="3171"/>
              </a:lnSpc>
            </a:pPr>
            <a:r>
              <a:rPr lang="en-US" sz="2599">
                <a:solidFill>
                  <a:srgbClr val="F2A7C8"/>
                </a:solidFill>
                <a:latin typeface="Track"/>
                <a:ea typeface="Track"/>
                <a:cs typeface="Track"/>
                <a:sym typeface="Track"/>
              </a:rPr>
              <a:t> 21350</a:t>
            </a:r>
          </a:p>
        </p:txBody>
      </p:sp>
      <p:sp>
        <p:nvSpPr>
          <p:cNvPr name="TextBox 17" id="17"/>
          <p:cNvSpPr txBox="true"/>
          <p:nvPr/>
        </p:nvSpPr>
        <p:spPr>
          <a:xfrm rot="0">
            <a:off x="4374579" y="2386254"/>
            <a:ext cx="9538841" cy="385445"/>
          </a:xfrm>
          <a:prstGeom prst="rect">
            <a:avLst/>
          </a:prstGeom>
        </p:spPr>
        <p:txBody>
          <a:bodyPr anchor="t" rtlCol="false" tIns="0" lIns="0" bIns="0" rIns="0">
            <a:spAutoFit/>
          </a:bodyPr>
          <a:lstStyle/>
          <a:p>
            <a:pPr algn="ctr">
              <a:lnSpc>
                <a:spcPts val="2799"/>
              </a:lnSpc>
              <a:spcBef>
                <a:spcPct val="0"/>
              </a:spcBef>
            </a:pPr>
            <a:r>
              <a:rPr lang="en-US" sz="2799">
                <a:solidFill>
                  <a:srgbClr val="F4B870"/>
                </a:solidFill>
                <a:latin typeface="Track"/>
                <a:ea typeface="Track"/>
                <a:cs typeface="Track"/>
                <a:sym typeface="Track"/>
              </a:rPr>
              <a:t>--rertive the total number of orders placed.</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0358263" y="845365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5011305" y="147745"/>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840987" y="357837"/>
            <a:ext cx="392318" cy="350347"/>
          </a:xfrm>
          <a:custGeom>
            <a:avLst/>
            <a:gdLst/>
            <a:ahLst/>
            <a:cxnLst/>
            <a:rect r="r" b="b" t="t" l="l"/>
            <a:pathLst>
              <a:path h="350347" w="392318">
                <a:moveTo>
                  <a:pt x="0" y="0"/>
                </a:moveTo>
                <a:lnTo>
                  <a:pt x="392318" y="0"/>
                </a:lnTo>
                <a:lnTo>
                  <a:pt x="392318"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8356753"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5" id="15"/>
          <p:cNvSpPr txBox="true"/>
          <p:nvPr/>
        </p:nvSpPr>
        <p:spPr>
          <a:xfrm rot="0">
            <a:off x="2144769" y="2610748"/>
            <a:ext cx="13815753" cy="3093863"/>
          </a:xfrm>
          <a:prstGeom prst="rect">
            <a:avLst/>
          </a:prstGeom>
        </p:spPr>
        <p:txBody>
          <a:bodyPr anchor="t" rtlCol="false" tIns="0" lIns="0" bIns="0" rIns="0">
            <a:spAutoFit/>
          </a:bodyPr>
          <a:lstStyle/>
          <a:p>
            <a:pPr algn="l">
              <a:lnSpc>
                <a:spcPts val="4290"/>
              </a:lnSpc>
            </a:pPr>
            <a:r>
              <a:rPr lang="en-US" sz="2508" b="true">
                <a:solidFill>
                  <a:srgbClr val="00B7C3"/>
                </a:solidFill>
                <a:latin typeface="Laila Bold"/>
                <a:ea typeface="Laila Bold"/>
                <a:cs typeface="Laila Bold"/>
                <a:sym typeface="Laila Bold"/>
              </a:rPr>
              <a:t>SELECT  </a:t>
            </a:r>
            <a:r>
              <a:rPr lang="en-US" sz="2508" b="true">
                <a:solidFill>
                  <a:srgbClr val="5E17EB"/>
                </a:solidFill>
                <a:latin typeface="Laila Bold"/>
                <a:ea typeface="Laila Bold"/>
                <a:cs typeface="Laila Bold"/>
                <a:sym typeface="Laila Bold"/>
              </a:rPr>
              <a:t> </a:t>
            </a:r>
          </a:p>
          <a:p>
            <a:pPr algn="l">
              <a:lnSpc>
                <a:spcPts val="4290"/>
              </a:lnSpc>
            </a:pPr>
            <a:r>
              <a:rPr lang="en-US" sz="2508" b="true">
                <a:solidFill>
                  <a:srgbClr val="5E17EB"/>
                </a:solidFill>
                <a:latin typeface="Laila Bold"/>
                <a:ea typeface="Laila Bold"/>
                <a:cs typeface="Laila Bold"/>
                <a:sym typeface="Laila Bold"/>
              </a:rPr>
              <a:t>    </a:t>
            </a:r>
            <a:r>
              <a:rPr lang="en-US" sz="2508" b="true">
                <a:solidFill>
                  <a:srgbClr val="00B7C3"/>
                </a:solidFill>
                <a:latin typeface="Laila Bold"/>
                <a:ea typeface="Laila Bold"/>
                <a:cs typeface="Laila Bold"/>
                <a:sym typeface="Laila Bold"/>
              </a:rPr>
              <a:t>ROUND</a:t>
            </a:r>
            <a:r>
              <a:rPr lang="en-US" sz="2508" b="true">
                <a:solidFill>
                  <a:srgbClr val="F0B92D"/>
                </a:solidFill>
                <a:latin typeface="Laila Bold"/>
                <a:ea typeface="Laila Bold"/>
                <a:cs typeface="Laila Bold"/>
                <a:sym typeface="Laila Bold"/>
              </a:rPr>
              <a:t>(</a:t>
            </a:r>
            <a:r>
              <a:rPr lang="en-US" sz="2508" b="true">
                <a:solidFill>
                  <a:srgbClr val="00B7C3"/>
                </a:solidFill>
                <a:latin typeface="Laila Bold"/>
                <a:ea typeface="Laila Bold"/>
                <a:cs typeface="Laila Bold"/>
                <a:sym typeface="Laila Bold"/>
              </a:rPr>
              <a:t>SUM</a:t>
            </a:r>
            <a:r>
              <a:rPr lang="en-US" sz="2508" b="true">
                <a:solidFill>
                  <a:srgbClr val="F0B92D"/>
                </a:solidFill>
                <a:latin typeface="Laila Bold"/>
                <a:ea typeface="Laila Bold"/>
                <a:cs typeface="Laila Bold"/>
                <a:sym typeface="Laila Bold"/>
              </a:rPr>
              <a:t>(order_details.quantity * pizzas.price),</a:t>
            </a:r>
            <a:r>
              <a:rPr lang="en-US" sz="2508" b="true">
                <a:solidFill>
                  <a:srgbClr val="5E17EB"/>
                </a:solidFill>
                <a:latin typeface="Laila Bold"/>
                <a:ea typeface="Laila Bold"/>
                <a:cs typeface="Laila Bold"/>
                <a:sym typeface="Laila Bold"/>
              </a:rPr>
              <a:t> </a:t>
            </a:r>
            <a:r>
              <a:rPr lang="en-US" sz="2508" b="true">
                <a:solidFill>
                  <a:srgbClr val="F2A7C8"/>
                </a:solidFill>
                <a:latin typeface="Laila Bold"/>
                <a:ea typeface="Laila Bold"/>
                <a:cs typeface="Laila Bold"/>
                <a:sym typeface="Laila Bold"/>
              </a:rPr>
              <a:t>2</a:t>
            </a:r>
            <a:r>
              <a:rPr lang="en-US" sz="2508" b="true">
                <a:solidFill>
                  <a:srgbClr val="F0B92D"/>
                </a:solidFill>
                <a:latin typeface="Laila Bold"/>
                <a:ea typeface="Laila Bold"/>
                <a:cs typeface="Laila Bold"/>
                <a:sym typeface="Laila Bold"/>
              </a:rPr>
              <a:t>)</a:t>
            </a:r>
            <a:r>
              <a:rPr lang="en-US" sz="2508" b="true">
                <a:solidFill>
                  <a:srgbClr val="5E17EB"/>
                </a:solidFill>
                <a:latin typeface="Laila Bold"/>
                <a:ea typeface="Laila Bold"/>
                <a:cs typeface="Laila Bold"/>
                <a:sym typeface="Laila Bold"/>
              </a:rPr>
              <a:t> </a:t>
            </a:r>
            <a:r>
              <a:rPr lang="en-US" sz="2508" b="true">
                <a:solidFill>
                  <a:srgbClr val="00B7C3"/>
                </a:solidFill>
                <a:latin typeface="Laila Bold"/>
                <a:ea typeface="Laila Bold"/>
                <a:cs typeface="Laila Bold"/>
                <a:sym typeface="Laila Bold"/>
              </a:rPr>
              <a:t>AS</a:t>
            </a:r>
            <a:r>
              <a:rPr lang="en-US" sz="2508" b="true">
                <a:solidFill>
                  <a:srgbClr val="5E17EB"/>
                </a:solidFill>
                <a:latin typeface="Laila Bold"/>
                <a:ea typeface="Laila Bold"/>
                <a:cs typeface="Laila Bold"/>
                <a:sym typeface="Laila Bold"/>
              </a:rPr>
              <a:t> </a:t>
            </a:r>
            <a:r>
              <a:rPr lang="en-US" sz="2508" b="true">
                <a:solidFill>
                  <a:srgbClr val="F0B92D"/>
                </a:solidFill>
                <a:latin typeface="Laila Bold"/>
                <a:ea typeface="Laila Bold"/>
                <a:cs typeface="Laila Bold"/>
                <a:sym typeface="Laila Bold"/>
              </a:rPr>
              <a:t>total_revenue  </a:t>
            </a:r>
            <a:r>
              <a:rPr lang="en-US" sz="2508" b="true">
                <a:solidFill>
                  <a:srgbClr val="5E17EB"/>
                </a:solidFill>
                <a:latin typeface="Laila Bold"/>
                <a:ea typeface="Laila Bold"/>
                <a:cs typeface="Laila Bold"/>
                <a:sym typeface="Laila Bold"/>
              </a:rPr>
              <a:t> </a:t>
            </a:r>
          </a:p>
          <a:p>
            <a:pPr algn="l">
              <a:lnSpc>
                <a:spcPts val="4290"/>
              </a:lnSpc>
            </a:pPr>
            <a:r>
              <a:rPr lang="en-US" sz="2508" b="true">
                <a:solidFill>
                  <a:srgbClr val="00B7C3"/>
                </a:solidFill>
                <a:latin typeface="Laila Bold"/>
                <a:ea typeface="Laila Bold"/>
                <a:cs typeface="Laila Bold"/>
                <a:sym typeface="Laila Bold"/>
              </a:rPr>
              <a:t>FROM</a:t>
            </a:r>
            <a:r>
              <a:rPr lang="en-US" sz="2508" b="true">
                <a:solidFill>
                  <a:srgbClr val="5E17EB"/>
                </a:solidFill>
                <a:latin typeface="Laila Bold"/>
                <a:ea typeface="Laila Bold"/>
                <a:cs typeface="Laila Bold"/>
                <a:sym typeface="Laila Bold"/>
              </a:rPr>
              <a:t>   </a:t>
            </a:r>
          </a:p>
          <a:p>
            <a:pPr algn="l">
              <a:lnSpc>
                <a:spcPts val="4290"/>
              </a:lnSpc>
            </a:pPr>
            <a:r>
              <a:rPr lang="en-US" sz="2508" b="true">
                <a:solidFill>
                  <a:srgbClr val="5E17EB"/>
                </a:solidFill>
                <a:latin typeface="Laila Bold"/>
                <a:ea typeface="Laila Bold"/>
                <a:cs typeface="Laila Bold"/>
                <a:sym typeface="Laila Bold"/>
              </a:rPr>
              <a:t>    </a:t>
            </a:r>
            <a:r>
              <a:rPr lang="en-US" sz="2508" b="true">
                <a:solidFill>
                  <a:srgbClr val="F0B92D"/>
                </a:solidFill>
                <a:latin typeface="Laila Bold"/>
                <a:ea typeface="Laila Bold"/>
                <a:cs typeface="Laila Bold"/>
                <a:sym typeface="Laila Bold"/>
              </a:rPr>
              <a:t>order_details   </a:t>
            </a:r>
          </a:p>
          <a:p>
            <a:pPr algn="l">
              <a:lnSpc>
                <a:spcPts val="4290"/>
              </a:lnSpc>
            </a:pPr>
            <a:r>
              <a:rPr lang="en-US" sz="2508" b="true">
                <a:solidFill>
                  <a:srgbClr val="00B7C3"/>
                </a:solidFill>
                <a:latin typeface="Laila Bold"/>
                <a:ea typeface="Laila Bold"/>
                <a:cs typeface="Laila Bold"/>
                <a:sym typeface="Laila Bold"/>
              </a:rPr>
              <a:t>JOIN  </a:t>
            </a:r>
            <a:r>
              <a:rPr lang="en-US" sz="2508" b="true">
                <a:solidFill>
                  <a:srgbClr val="5E17EB"/>
                </a:solidFill>
                <a:latin typeface="Laila Bold"/>
                <a:ea typeface="Laila Bold"/>
                <a:cs typeface="Laila Bold"/>
                <a:sym typeface="Laila Bold"/>
              </a:rPr>
              <a:t> </a:t>
            </a:r>
          </a:p>
          <a:p>
            <a:pPr algn="l">
              <a:lnSpc>
                <a:spcPts val="2508"/>
              </a:lnSpc>
              <a:spcBef>
                <a:spcPct val="0"/>
              </a:spcBef>
            </a:pPr>
            <a:r>
              <a:rPr lang="en-US" b="true" sz="2508">
                <a:solidFill>
                  <a:srgbClr val="5E17EB"/>
                </a:solidFill>
                <a:latin typeface="Laila Bold"/>
                <a:ea typeface="Laila Bold"/>
                <a:cs typeface="Laila Bold"/>
                <a:sym typeface="Laila Bold"/>
              </a:rPr>
              <a:t>    </a:t>
            </a:r>
            <a:r>
              <a:rPr lang="en-US" b="true" sz="2508">
                <a:solidFill>
                  <a:srgbClr val="F0B92D"/>
                </a:solidFill>
                <a:latin typeface="Laila Bold"/>
                <a:ea typeface="Laila Bold"/>
                <a:cs typeface="Laila Bold"/>
                <a:sym typeface="Laila Bold"/>
              </a:rPr>
              <a:t>pizzas</a:t>
            </a:r>
            <a:r>
              <a:rPr lang="en-US" b="true" sz="2508">
                <a:solidFill>
                  <a:srgbClr val="5E17EB"/>
                </a:solidFill>
                <a:latin typeface="Laila Bold"/>
                <a:ea typeface="Laila Bold"/>
                <a:cs typeface="Laila Bold"/>
                <a:sym typeface="Laila Bold"/>
              </a:rPr>
              <a:t> </a:t>
            </a:r>
            <a:r>
              <a:rPr lang="en-US" b="true" sz="2508">
                <a:solidFill>
                  <a:srgbClr val="00B7C3"/>
                </a:solidFill>
                <a:latin typeface="Laila Bold"/>
                <a:ea typeface="Laila Bold"/>
                <a:cs typeface="Laila Bold"/>
                <a:sym typeface="Laila Bold"/>
              </a:rPr>
              <a:t>ON</a:t>
            </a:r>
            <a:r>
              <a:rPr lang="en-US" b="true" sz="2508">
                <a:solidFill>
                  <a:srgbClr val="5E17EB"/>
                </a:solidFill>
                <a:latin typeface="Laila Bold"/>
                <a:ea typeface="Laila Bold"/>
                <a:cs typeface="Laila Bold"/>
                <a:sym typeface="Laila Bold"/>
              </a:rPr>
              <a:t> </a:t>
            </a:r>
            <a:r>
              <a:rPr lang="en-US" b="true" sz="2508">
                <a:solidFill>
                  <a:srgbClr val="F0B92D"/>
                </a:solidFill>
                <a:latin typeface="Laila Bold"/>
                <a:ea typeface="Laila Bold"/>
                <a:cs typeface="Laila Bold"/>
                <a:sym typeface="Laila Bold"/>
              </a:rPr>
              <a:t>pizzas.pizza_id = order_details.pizza_id;</a:t>
            </a:r>
          </a:p>
        </p:txBody>
      </p:sp>
      <p:sp>
        <p:nvSpPr>
          <p:cNvPr name="TextBox 16" id="16"/>
          <p:cNvSpPr txBox="true"/>
          <p:nvPr/>
        </p:nvSpPr>
        <p:spPr>
          <a:xfrm rot="0">
            <a:off x="2642823" y="1584946"/>
            <a:ext cx="12525821" cy="387509"/>
          </a:xfrm>
          <a:prstGeom prst="rect">
            <a:avLst/>
          </a:prstGeom>
        </p:spPr>
        <p:txBody>
          <a:bodyPr anchor="t" rtlCol="false" tIns="0" lIns="0" bIns="0" rIns="0">
            <a:spAutoFit/>
          </a:bodyPr>
          <a:lstStyle/>
          <a:p>
            <a:pPr algn="ctr">
              <a:lnSpc>
                <a:spcPts val="2881"/>
              </a:lnSpc>
              <a:spcBef>
                <a:spcPct val="0"/>
              </a:spcBef>
            </a:pPr>
            <a:r>
              <a:rPr lang="en-US" sz="2881">
                <a:solidFill>
                  <a:srgbClr val="F4B870"/>
                </a:solidFill>
                <a:latin typeface="Track"/>
                <a:ea typeface="Track"/>
                <a:cs typeface="Track"/>
                <a:sym typeface="Track"/>
              </a:rPr>
              <a:t>-caleculate the total revenue generate from pizza sale-.</a:t>
            </a:r>
          </a:p>
        </p:txBody>
      </p:sp>
      <p:sp>
        <p:nvSpPr>
          <p:cNvPr name="TextBox 17" id="17"/>
          <p:cNvSpPr txBox="true"/>
          <p:nvPr/>
        </p:nvSpPr>
        <p:spPr>
          <a:xfrm rot="0">
            <a:off x="7687220" y="6956282"/>
            <a:ext cx="2913559" cy="1337722"/>
          </a:xfrm>
          <a:prstGeom prst="rect">
            <a:avLst/>
          </a:prstGeom>
        </p:spPr>
        <p:txBody>
          <a:bodyPr anchor="t" rtlCol="false" tIns="0" lIns="0" bIns="0" rIns="0">
            <a:spAutoFit/>
          </a:bodyPr>
          <a:lstStyle/>
          <a:p>
            <a:pPr algn="ctr">
              <a:lnSpc>
                <a:spcPts val="3542"/>
              </a:lnSpc>
            </a:pPr>
            <a:r>
              <a:rPr lang="en-US" sz="2604">
                <a:solidFill>
                  <a:srgbClr val="F2A7C8"/>
                </a:solidFill>
                <a:latin typeface="Track"/>
                <a:ea typeface="Track"/>
                <a:cs typeface="Track"/>
                <a:sym typeface="Track"/>
              </a:rPr>
              <a:t>total revenue</a:t>
            </a:r>
          </a:p>
          <a:p>
            <a:pPr algn="ctr">
              <a:lnSpc>
                <a:spcPts val="3542"/>
              </a:lnSpc>
            </a:pPr>
            <a:r>
              <a:rPr lang="en-US" sz="2604">
                <a:solidFill>
                  <a:srgbClr val="F2A7C8"/>
                </a:solidFill>
                <a:latin typeface="Track"/>
                <a:ea typeface="Track"/>
                <a:cs typeface="Track"/>
                <a:sym typeface="Track"/>
              </a:rPr>
              <a:t>---------------</a:t>
            </a:r>
          </a:p>
          <a:p>
            <a:pPr algn="ctr">
              <a:lnSpc>
                <a:spcPts val="3542"/>
              </a:lnSpc>
            </a:pPr>
            <a:r>
              <a:rPr lang="en-US" sz="2604">
                <a:solidFill>
                  <a:srgbClr val="F2A7C8"/>
                </a:solidFill>
                <a:latin typeface="Track"/>
                <a:ea typeface="Track"/>
                <a:cs typeface="Track"/>
                <a:sym typeface="Track"/>
              </a:rPr>
              <a:t>817860.05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0358263" y="845365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5011305" y="147745"/>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840987" y="357837"/>
            <a:ext cx="392318" cy="350347"/>
          </a:xfrm>
          <a:custGeom>
            <a:avLst/>
            <a:gdLst/>
            <a:ahLst/>
            <a:cxnLst/>
            <a:rect r="r" b="b" t="t" l="l"/>
            <a:pathLst>
              <a:path h="350347" w="392318">
                <a:moveTo>
                  <a:pt x="0" y="0"/>
                </a:moveTo>
                <a:lnTo>
                  <a:pt x="392318" y="0"/>
                </a:lnTo>
                <a:lnTo>
                  <a:pt x="392318"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8356753"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5" id="15"/>
          <p:cNvSpPr txBox="true"/>
          <p:nvPr/>
        </p:nvSpPr>
        <p:spPr>
          <a:xfrm rot="0">
            <a:off x="3908814" y="2365792"/>
            <a:ext cx="13815753" cy="3536150"/>
          </a:xfrm>
          <a:prstGeom prst="rect">
            <a:avLst/>
          </a:prstGeom>
        </p:spPr>
        <p:txBody>
          <a:bodyPr anchor="t" rtlCol="false" tIns="0" lIns="0" bIns="0" rIns="0">
            <a:spAutoFit/>
          </a:bodyPr>
          <a:lstStyle/>
          <a:p>
            <a:pPr algn="l">
              <a:lnSpc>
                <a:spcPts val="4791"/>
              </a:lnSpc>
            </a:pPr>
            <a:r>
              <a:rPr lang="en-US" sz="2508" b="true">
                <a:solidFill>
                  <a:srgbClr val="00B7C3"/>
                </a:solidFill>
                <a:latin typeface="Laila Bold"/>
                <a:ea typeface="Laila Bold"/>
                <a:cs typeface="Laila Bold"/>
                <a:sym typeface="Laila Bold"/>
              </a:rPr>
              <a:t>select </a:t>
            </a:r>
          </a:p>
          <a:p>
            <a:pPr algn="l">
              <a:lnSpc>
                <a:spcPts val="4791"/>
              </a:lnSpc>
            </a:pPr>
            <a:r>
              <a:rPr lang="en-US" sz="2508" b="true">
                <a:solidFill>
                  <a:srgbClr val="F0B92D"/>
                </a:solidFill>
                <a:latin typeface="Laila Bold"/>
                <a:ea typeface="Laila Bold"/>
                <a:cs typeface="Laila Bold"/>
                <a:sym typeface="Laila Bold"/>
              </a:rPr>
              <a:t>     pizza_types.name, pizzas.price </a:t>
            </a:r>
          </a:p>
          <a:p>
            <a:pPr algn="l">
              <a:lnSpc>
                <a:spcPts val="4791"/>
              </a:lnSpc>
            </a:pPr>
            <a:r>
              <a:rPr lang="en-US" sz="2508" b="true">
                <a:solidFill>
                  <a:srgbClr val="00B7C3"/>
                </a:solidFill>
                <a:latin typeface="Laila Bold"/>
                <a:ea typeface="Laila Bold"/>
                <a:cs typeface="Laila Bold"/>
                <a:sym typeface="Laila Bold"/>
              </a:rPr>
              <a:t>from </a:t>
            </a:r>
          </a:p>
          <a:p>
            <a:pPr algn="l">
              <a:lnSpc>
                <a:spcPts val="4791"/>
              </a:lnSpc>
            </a:pPr>
            <a:r>
              <a:rPr lang="en-US" sz="2508" b="true">
                <a:solidFill>
                  <a:srgbClr val="F0B92D"/>
                </a:solidFill>
                <a:latin typeface="Laila Bold"/>
                <a:ea typeface="Laila Bold"/>
                <a:cs typeface="Laila Bold"/>
                <a:sym typeface="Laila Bold"/>
              </a:rPr>
              <a:t>    pizza_types</a:t>
            </a:r>
            <a:r>
              <a:rPr lang="en-US" sz="2508" b="true">
                <a:solidFill>
                  <a:srgbClr val="00B7C3"/>
                </a:solidFill>
                <a:latin typeface="Laila Bold"/>
                <a:ea typeface="Laila Bold"/>
                <a:cs typeface="Laila Bold"/>
                <a:sym typeface="Laila Bold"/>
              </a:rPr>
              <a:t> join </a:t>
            </a:r>
            <a:r>
              <a:rPr lang="en-US" sz="2508" b="true">
                <a:solidFill>
                  <a:srgbClr val="F0B92D"/>
                </a:solidFill>
                <a:latin typeface="Laila Bold"/>
                <a:ea typeface="Laila Bold"/>
                <a:cs typeface="Laila Bold"/>
                <a:sym typeface="Laila Bold"/>
              </a:rPr>
              <a:t>pizzas</a:t>
            </a:r>
            <a:r>
              <a:rPr lang="en-US" sz="2508" b="true">
                <a:solidFill>
                  <a:srgbClr val="00B7C3"/>
                </a:solidFill>
                <a:latin typeface="Laila Bold"/>
                <a:ea typeface="Laila Bold"/>
                <a:cs typeface="Laila Bold"/>
                <a:sym typeface="Laila Bold"/>
              </a:rPr>
              <a:t> </a:t>
            </a:r>
          </a:p>
          <a:p>
            <a:pPr algn="l">
              <a:lnSpc>
                <a:spcPts val="4791"/>
              </a:lnSpc>
            </a:pPr>
            <a:r>
              <a:rPr lang="en-US" sz="2508" b="true">
                <a:solidFill>
                  <a:srgbClr val="00B7C3"/>
                </a:solidFill>
                <a:latin typeface="Laila Bold"/>
                <a:ea typeface="Laila Bold"/>
                <a:cs typeface="Laila Bold"/>
                <a:sym typeface="Laila Bold"/>
              </a:rPr>
              <a:t>on </a:t>
            </a:r>
            <a:r>
              <a:rPr lang="en-US" sz="2508" b="true">
                <a:solidFill>
                  <a:srgbClr val="F0B92D"/>
                </a:solidFill>
                <a:latin typeface="Laila Bold"/>
                <a:ea typeface="Laila Bold"/>
                <a:cs typeface="Laila Bold"/>
                <a:sym typeface="Laila Bold"/>
              </a:rPr>
              <a:t>pizzas.pizza_type_id = pizza_types.Pizza_type_id</a:t>
            </a:r>
            <a:r>
              <a:rPr lang="en-US" sz="2508" b="true">
                <a:solidFill>
                  <a:srgbClr val="00B7C3"/>
                </a:solidFill>
                <a:latin typeface="Laila Bold"/>
                <a:ea typeface="Laila Bold"/>
                <a:cs typeface="Laila Bold"/>
                <a:sym typeface="Laila Bold"/>
              </a:rPr>
              <a:t> </a:t>
            </a:r>
          </a:p>
          <a:p>
            <a:pPr algn="l">
              <a:lnSpc>
                <a:spcPts val="4791"/>
              </a:lnSpc>
            </a:pPr>
            <a:r>
              <a:rPr lang="en-US" sz="2508" b="true">
                <a:solidFill>
                  <a:srgbClr val="00B7C3"/>
                </a:solidFill>
                <a:latin typeface="Laila Bold"/>
                <a:ea typeface="Laila Bold"/>
                <a:cs typeface="Laila Bold"/>
                <a:sym typeface="Laila Bold"/>
              </a:rPr>
              <a:t>order by </a:t>
            </a:r>
            <a:r>
              <a:rPr lang="en-US" sz="2508" b="true">
                <a:solidFill>
                  <a:srgbClr val="F0B92D"/>
                </a:solidFill>
                <a:latin typeface="Laila Bold"/>
                <a:ea typeface="Laila Bold"/>
                <a:cs typeface="Laila Bold"/>
                <a:sym typeface="Laila Bold"/>
              </a:rPr>
              <a:t>pizzas.price desc</a:t>
            </a:r>
            <a:r>
              <a:rPr lang="en-US" sz="2508" b="true">
                <a:solidFill>
                  <a:srgbClr val="00B7C3"/>
                </a:solidFill>
                <a:latin typeface="Laila Bold"/>
                <a:ea typeface="Laila Bold"/>
                <a:cs typeface="Laila Bold"/>
                <a:sym typeface="Laila Bold"/>
              </a:rPr>
              <a:t> limit </a:t>
            </a:r>
            <a:r>
              <a:rPr lang="en-US" sz="2508" b="true">
                <a:solidFill>
                  <a:srgbClr val="F2A7C8"/>
                </a:solidFill>
                <a:latin typeface="Laila Bold"/>
                <a:ea typeface="Laila Bold"/>
                <a:cs typeface="Laila Bold"/>
                <a:sym typeface="Laila Bold"/>
              </a:rPr>
              <a:t>5</a:t>
            </a:r>
            <a:r>
              <a:rPr lang="en-US" sz="2508" b="true">
                <a:solidFill>
                  <a:srgbClr val="F4B870"/>
                </a:solidFill>
                <a:latin typeface="Laila Bold"/>
                <a:ea typeface="Laila Bold"/>
                <a:cs typeface="Laila Bold"/>
                <a:sym typeface="Laila Bold"/>
              </a:rPr>
              <a:t>;</a:t>
            </a:r>
          </a:p>
        </p:txBody>
      </p:sp>
      <p:sp>
        <p:nvSpPr>
          <p:cNvPr name="TextBox 16" id="16"/>
          <p:cNvSpPr txBox="true"/>
          <p:nvPr/>
        </p:nvSpPr>
        <p:spPr>
          <a:xfrm rot="0">
            <a:off x="6176747" y="1621088"/>
            <a:ext cx="6246316" cy="387509"/>
          </a:xfrm>
          <a:prstGeom prst="rect">
            <a:avLst/>
          </a:prstGeom>
        </p:spPr>
        <p:txBody>
          <a:bodyPr anchor="t" rtlCol="false" tIns="0" lIns="0" bIns="0" rIns="0">
            <a:spAutoFit/>
          </a:bodyPr>
          <a:lstStyle/>
          <a:p>
            <a:pPr algn="ctr">
              <a:lnSpc>
                <a:spcPts val="2881"/>
              </a:lnSpc>
              <a:spcBef>
                <a:spcPct val="0"/>
              </a:spcBef>
            </a:pPr>
            <a:r>
              <a:rPr lang="en-US" sz="2881">
                <a:solidFill>
                  <a:srgbClr val="F4B870"/>
                </a:solidFill>
                <a:latin typeface="Track"/>
                <a:ea typeface="Track"/>
                <a:cs typeface="Track"/>
                <a:sym typeface="Track"/>
              </a:rPr>
              <a:t>-Top 5 Most Expensive Pizzas-</a:t>
            </a:r>
          </a:p>
        </p:txBody>
      </p:sp>
      <p:sp>
        <p:nvSpPr>
          <p:cNvPr name="TextBox 17" id="17"/>
          <p:cNvSpPr txBox="true"/>
          <p:nvPr/>
        </p:nvSpPr>
        <p:spPr>
          <a:xfrm rot="0">
            <a:off x="4031793" y="6548883"/>
            <a:ext cx="8649921" cy="2881630"/>
          </a:xfrm>
          <a:prstGeom prst="rect">
            <a:avLst/>
          </a:prstGeom>
        </p:spPr>
        <p:txBody>
          <a:bodyPr anchor="t" rtlCol="false" tIns="0" lIns="0" bIns="0" rIns="0">
            <a:spAutoFit/>
          </a:bodyPr>
          <a:lstStyle/>
          <a:p>
            <a:pPr algn="ctr">
              <a:lnSpc>
                <a:spcPts val="2000"/>
              </a:lnSpc>
            </a:pPr>
            <a:r>
              <a:rPr lang="en-US" sz="2000">
                <a:solidFill>
                  <a:srgbClr val="F2A7C8"/>
                </a:solidFill>
                <a:latin typeface="Track"/>
                <a:ea typeface="Track"/>
                <a:cs typeface="Track"/>
                <a:sym typeface="Track"/>
              </a:rPr>
              <a:t>pizza name                          |             price</a:t>
            </a:r>
          </a:p>
          <a:p>
            <a:pPr algn="ctr">
              <a:lnSpc>
                <a:spcPts val="2000"/>
              </a:lnSpc>
            </a:pPr>
            <a:r>
              <a:rPr lang="en-US" sz="2000">
                <a:solidFill>
                  <a:srgbClr val="F2A7C8"/>
                </a:solidFill>
                <a:latin typeface="Track"/>
                <a:ea typeface="Track"/>
                <a:cs typeface="Track"/>
                <a:sym typeface="Track"/>
              </a:rPr>
              <a:t>------------------------------------------------------------------</a:t>
            </a:r>
          </a:p>
          <a:p>
            <a:pPr algn="l">
              <a:lnSpc>
                <a:spcPts val="3920"/>
              </a:lnSpc>
            </a:pPr>
            <a:r>
              <a:rPr lang="en-US" sz="2000">
                <a:solidFill>
                  <a:srgbClr val="F2A7C8"/>
                </a:solidFill>
                <a:latin typeface="Track"/>
                <a:ea typeface="Track"/>
                <a:cs typeface="Track"/>
                <a:sym typeface="Track"/>
              </a:rPr>
              <a:t>The greek pizza                                         |             35.95</a:t>
            </a:r>
          </a:p>
          <a:p>
            <a:pPr algn="l">
              <a:lnSpc>
                <a:spcPts val="3920"/>
              </a:lnSpc>
            </a:pPr>
            <a:r>
              <a:rPr lang="en-US" sz="2000">
                <a:solidFill>
                  <a:srgbClr val="F2A7C8"/>
                </a:solidFill>
                <a:latin typeface="Track"/>
                <a:ea typeface="Track"/>
                <a:cs typeface="Track"/>
                <a:sym typeface="Track"/>
              </a:rPr>
              <a:t>the greek pizza                                         |             25.5</a:t>
            </a:r>
          </a:p>
          <a:p>
            <a:pPr algn="l">
              <a:lnSpc>
                <a:spcPts val="3920"/>
              </a:lnSpc>
            </a:pPr>
            <a:r>
              <a:rPr lang="en-US" sz="2000">
                <a:solidFill>
                  <a:srgbClr val="F2A7C8"/>
                </a:solidFill>
                <a:latin typeface="Track"/>
                <a:ea typeface="Track"/>
                <a:cs typeface="Track"/>
                <a:sym typeface="Track"/>
              </a:rPr>
              <a:t>the brie carre pizza                                |             23.65</a:t>
            </a:r>
          </a:p>
          <a:p>
            <a:pPr algn="l">
              <a:lnSpc>
                <a:spcPts val="3920"/>
              </a:lnSpc>
            </a:pPr>
            <a:r>
              <a:rPr lang="en-US" sz="2000">
                <a:solidFill>
                  <a:srgbClr val="F2A7C8"/>
                </a:solidFill>
                <a:latin typeface="Track"/>
                <a:ea typeface="Track"/>
                <a:cs typeface="Track"/>
                <a:sym typeface="Track"/>
              </a:rPr>
              <a:t>the Italian vegetable pizza                 |             21</a:t>
            </a:r>
          </a:p>
          <a:p>
            <a:pPr algn="l">
              <a:lnSpc>
                <a:spcPts val="3920"/>
              </a:lnSpc>
            </a:pPr>
            <a:r>
              <a:rPr lang="en-US" sz="2000">
                <a:solidFill>
                  <a:srgbClr val="F2A7C8"/>
                </a:solidFill>
                <a:latin typeface="Track"/>
                <a:ea typeface="Track"/>
                <a:cs typeface="Track"/>
                <a:sym typeface="Track"/>
              </a:rPr>
              <a:t>the chicken pesto pizza                        |             20.75</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4369852" y="819990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5011305" y="147745"/>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840987" y="357837"/>
            <a:ext cx="392318" cy="350347"/>
          </a:xfrm>
          <a:custGeom>
            <a:avLst/>
            <a:gdLst/>
            <a:ahLst/>
            <a:cxnLst/>
            <a:rect r="r" b="b" t="t" l="l"/>
            <a:pathLst>
              <a:path h="350347" w="392318">
                <a:moveTo>
                  <a:pt x="0" y="0"/>
                </a:moveTo>
                <a:lnTo>
                  <a:pt x="392318" y="0"/>
                </a:lnTo>
                <a:lnTo>
                  <a:pt x="392318"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8356753"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5" id="15"/>
          <p:cNvSpPr txBox="true"/>
          <p:nvPr/>
        </p:nvSpPr>
        <p:spPr>
          <a:xfrm rot="0">
            <a:off x="5578204" y="1785544"/>
            <a:ext cx="13815753" cy="4365400"/>
          </a:xfrm>
          <a:prstGeom prst="rect">
            <a:avLst/>
          </a:prstGeom>
        </p:spPr>
        <p:txBody>
          <a:bodyPr anchor="t" rtlCol="false" tIns="0" lIns="0" bIns="0" rIns="0">
            <a:spAutoFit/>
          </a:bodyPr>
          <a:lstStyle/>
          <a:p>
            <a:pPr algn="l">
              <a:lnSpc>
                <a:spcPts val="3512"/>
              </a:lnSpc>
            </a:pPr>
            <a:r>
              <a:rPr lang="en-US" sz="2508" b="true">
                <a:solidFill>
                  <a:srgbClr val="00B7C3"/>
                </a:solidFill>
                <a:latin typeface="Laila Bold"/>
                <a:ea typeface="Laila Bold"/>
                <a:cs typeface="Laila Bold"/>
                <a:sym typeface="Laila Bold"/>
              </a:rPr>
              <a:t>select </a:t>
            </a:r>
          </a:p>
          <a:p>
            <a:pPr algn="l">
              <a:lnSpc>
                <a:spcPts val="3512"/>
              </a:lnSpc>
            </a:pPr>
            <a:r>
              <a:rPr lang="en-US" sz="2508" b="true">
                <a:solidFill>
                  <a:srgbClr val="00B7C3"/>
                </a:solidFill>
                <a:latin typeface="Laila Bold"/>
                <a:ea typeface="Laila Bold"/>
                <a:cs typeface="Laila Bold"/>
                <a:sym typeface="Laila Bold"/>
              </a:rPr>
              <a:t>      </a:t>
            </a:r>
            <a:r>
              <a:rPr lang="en-US" sz="2508" b="true">
                <a:solidFill>
                  <a:srgbClr val="F0B92D"/>
                </a:solidFill>
                <a:latin typeface="Laila Bold"/>
                <a:ea typeface="Laila Bold"/>
                <a:cs typeface="Laila Bold"/>
                <a:sym typeface="Laila Bold"/>
              </a:rPr>
              <a:t>pizzas.size</a:t>
            </a:r>
            <a:r>
              <a:rPr lang="en-US" sz="2508" b="true">
                <a:solidFill>
                  <a:srgbClr val="00B7C3"/>
                </a:solidFill>
                <a:latin typeface="Laila Bold"/>
                <a:ea typeface="Laila Bold"/>
                <a:cs typeface="Laila Bold"/>
                <a:sym typeface="Laila Bold"/>
              </a:rPr>
              <a:t>, count</a:t>
            </a:r>
            <a:r>
              <a:rPr lang="en-US" sz="2508" b="true">
                <a:solidFill>
                  <a:srgbClr val="F0B92D"/>
                </a:solidFill>
                <a:latin typeface="Laila Bold"/>
                <a:ea typeface="Laila Bold"/>
                <a:cs typeface="Laila Bold"/>
                <a:sym typeface="Laila Bold"/>
              </a:rPr>
              <a:t> (</a:t>
            </a:r>
          </a:p>
          <a:p>
            <a:pPr algn="l">
              <a:lnSpc>
                <a:spcPts val="3512"/>
              </a:lnSpc>
            </a:pPr>
            <a:r>
              <a:rPr lang="en-US" sz="2508" b="true">
                <a:solidFill>
                  <a:srgbClr val="F0B92D"/>
                </a:solidFill>
                <a:latin typeface="Laila Bold"/>
                <a:ea typeface="Laila Bold"/>
                <a:cs typeface="Laila Bold"/>
                <a:sym typeface="Laila Bold"/>
              </a:rPr>
              <a:t>      order_details.order_details_id</a:t>
            </a:r>
          </a:p>
          <a:p>
            <a:pPr algn="l">
              <a:lnSpc>
                <a:spcPts val="3512"/>
              </a:lnSpc>
            </a:pPr>
            <a:r>
              <a:rPr lang="en-US" sz="2508" b="true">
                <a:solidFill>
                  <a:srgbClr val="00B7C3"/>
                </a:solidFill>
                <a:latin typeface="Laila Bold"/>
                <a:ea typeface="Laila Bold"/>
                <a:cs typeface="Laila Bold"/>
                <a:sym typeface="Laila Bold"/>
              </a:rPr>
              <a:t>                                           </a:t>
            </a:r>
            <a:r>
              <a:rPr lang="en-US" sz="2508" b="true">
                <a:solidFill>
                  <a:srgbClr val="F0B92D"/>
                </a:solidFill>
                <a:latin typeface="Laila Bold"/>
                <a:ea typeface="Laila Bold"/>
                <a:cs typeface="Laila Bold"/>
                <a:sym typeface="Laila Bold"/>
              </a:rPr>
              <a:t> ) </a:t>
            </a:r>
          </a:p>
          <a:p>
            <a:pPr algn="l">
              <a:lnSpc>
                <a:spcPts val="3512"/>
              </a:lnSpc>
            </a:pPr>
            <a:r>
              <a:rPr lang="en-US" sz="2508" b="true">
                <a:solidFill>
                  <a:srgbClr val="00B7C3"/>
                </a:solidFill>
                <a:latin typeface="Laila Bold"/>
                <a:ea typeface="Laila Bold"/>
                <a:cs typeface="Laila Bold"/>
                <a:sym typeface="Laila Bold"/>
              </a:rPr>
              <a:t>as </a:t>
            </a:r>
            <a:r>
              <a:rPr lang="en-US" sz="2508" b="true">
                <a:solidFill>
                  <a:srgbClr val="F0B92D"/>
                </a:solidFill>
                <a:latin typeface="Laila Bold"/>
                <a:ea typeface="Laila Bold"/>
                <a:cs typeface="Laila Bold"/>
                <a:sym typeface="Laila Bold"/>
              </a:rPr>
              <a:t>order_count</a:t>
            </a:r>
            <a:r>
              <a:rPr lang="en-US" sz="2508" b="true">
                <a:solidFill>
                  <a:srgbClr val="00B7C3"/>
                </a:solidFill>
                <a:latin typeface="Laila Bold"/>
                <a:ea typeface="Laila Bold"/>
                <a:cs typeface="Laila Bold"/>
                <a:sym typeface="Laila Bold"/>
              </a:rPr>
              <a:t> </a:t>
            </a:r>
          </a:p>
          <a:p>
            <a:pPr algn="l">
              <a:lnSpc>
                <a:spcPts val="3512"/>
              </a:lnSpc>
            </a:pPr>
            <a:r>
              <a:rPr lang="en-US" sz="2508" b="true">
                <a:solidFill>
                  <a:srgbClr val="00B7C3"/>
                </a:solidFill>
                <a:latin typeface="Laila Bold"/>
                <a:ea typeface="Laila Bold"/>
                <a:cs typeface="Laila Bold"/>
                <a:sym typeface="Laila Bold"/>
              </a:rPr>
              <a:t>from </a:t>
            </a:r>
          </a:p>
          <a:p>
            <a:pPr algn="l">
              <a:lnSpc>
                <a:spcPts val="3512"/>
              </a:lnSpc>
            </a:pPr>
            <a:r>
              <a:rPr lang="en-US" sz="2508" b="true">
                <a:solidFill>
                  <a:srgbClr val="00B7C3"/>
                </a:solidFill>
                <a:latin typeface="Laila Bold"/>
                <a:ea typeface="Laila Bold"/>
                <a:cs typeface="Laila Bold"/>
                <a:sym typeface="Laila Bold"/>
              </a:rPr>
              <a:t>    </a:t>
            </a:r>
            <a:r>
              <a:rPr lang="en-US" sz="2508" b="true">
                <a:solidFill>
                  <a:srgbClr val="F0B92D"/>
                </a:solidFill>
                <a:latin typeface="Laila Bold"/>
                <a:ea typeface="Laila Bold"/>
                <a:cs typeface="Laila Bold"/>
                <a:sym typeface="Laila Bold"/>
              </a:rPr>
              <a:t>pizzas</a:t>
            </a:r>
            <a:r>
              <a:rPr lang="en-US" sz="2508" b="true">
                <a:solidFill>
                  <a:srgbClr val="00B7C3"/>
                </a:solidFill>
                <a:latin typeface="Laila Bold"/>
                <a:ea typeface="Laila Bold"/>
                <a:cs typeface="Laila Bold"/>
                <a:sym typeface="Laila Bold"/>
              </a:rPr>
              <a:t> join </a:t>
            </a:r>
            <a:r>
              <a:rPr lang="en-US" sz="2508" b="true">
                <a:solidFill>
                  <a:srgbClr val="F0B92D"/>
                </a:solidFill>
                <a:latin typeface="Laila Bold"/>
                <a:ea typeface="Laila Bold"/>
                <a:cs typeface="Laila Bold"/>
                <a:sym typeface="Laila Bold"/>
              </a:rPr>
              <a:t>order_details</a:t>
            </a:r>
            <a:r>
              <a:rPr lang="en-US" sz="2508" b="true">
                <a:solidFill>
                  <a:srgbClr val="00B7C3"/>
                </a:solidFill>
                <a:latin typeface="Laila Bold"/>
                <a:ea typeface="Laila Bold"/>
                <a:cs typeface="Laila Bold"/>
                <a:sym typeface="Laila Bold"/>
              </a:rPr>
              <a:t> </a:t>
            </a:r>
          </a:p>
          <a:p>
            <a:pPr algn="l">
              <a:lnSpc>
                <a:spcPts val="3512"/>
              </a:lnSpc>
            </a:pPr>
            <a:r>
              <a:rPr lang="en-US" sz="2508" b="true">
                <a:solidFill>
                  <a:srgbClr val="00B7C3"/>
                </a:solidFill>
                <a:latin typeface="Laila Bold"/>
                <a:ea typeface="Laila Bold"/>
                <a:cs typeface="Laila Bold"/>
                <a:sym typeface="Laila Bold"/>
              </a:rPr>
              <a:t>on </a:t>
            </a:r>
          </a:p>
          <a:p>
            <a:pPr algn="l">
              <a:lnSpc>
                <a:spcPts val="3512"/>
              </a:lnSpc>
            </a:pPr>
            <a:r>
              <a:rPr lang="en-US" sz="2508" b="true">
                <a:solidFill>
                  <a:srgbClr val="00B7C3"/>
                </a:solidFill>
                <a:latin typeface="Laila Bold"/>
                <a:ea typeface="Laila Bold"/>
                <a:cs typeface="Laila Bold"/>
                <a:sym typeface="Laila Bold"/>
              </a:rPr>
              <a:t>   </a:t>
            </a:r>
            <a:r>
              <a:rPr lang="en-US" sz="2508" b="true">
                <a:solidFill>
                  <a:srgbClr val="F0B92D"/>
                </a:solidFill>
                <a:latin typeface="Laila Bold"/>
                <a:ea typeface="Laila Bold"/>
                <a:cs typeface="Laila Bold"/>
                <a:sym typeface="Laila Bold"/>
              </a:rPr>
              <a:t>pizzas.pizza_id = order_details.pizza_id</a:t>
            </a:r>
            <a:r>
              <a:rPr lang="en-US" sz="2508" b="true">
                <a:solidFill>
                  <a:srgbClr val="00B7C3"/>
                </a:solidFill>
                <a:latin typeface="Laila Bold"/>
                <a:ea typeface="Laila Bold"/>
                <a:cs typeface="Laila Bold"/>
                <a:sym typeface="Laila Bold"/>
              </a:rPr>
              <a:t> </a:t>
            </a:r>
          </a:p>
          <a:p>
            <a:pPr algn="l">
              <a:lnSpc>
                <a:spcPts val="3512"/>
              </a:lnSpc>
            </a:pPr>
            <a:r>
              <a:rPr lang="en-US" sz="2508" b="true">
                <a:solidFill>
                  <a:srgbClr val="00B7C3"/>
                </a:solidFill>
                <a:latin typeface="Laila Bold"/>
                <a:ea typeface="Laila Bold"/>
                <a:cs typeface="Laila Bold"/>
                <a:sym typeface="Laila Bold"/>
              </a:rPr>
              <a:t>group by </a:t>
            </a:r>
            <a:r>
              <a:rPr lang="en-US" sz="2508" b="true">
                <a:solidFill>
                  <a:srgbClr val="F0B92D"/>
                </a:solidFill>
                <a:latin typeface="Laila Bold"/>
                <a:ea typeface="Laila Bold"/>
                <a:cs typeface="Laila Bold"/>
                <a:sym typeface="Laila Bold"/>
              </a:rPr>
              <a:t>pizzas.size</a:t>
            </a:r>
            <a:r>
              <a:rPr lang="en-US" sz="2508" b="true">
                <a:solidFill>
                  <a:srgbClr val="00B7C3"/>
                </a:solidFill>
                <a:latin typeface="Laila Bold"/>
                <a:ea typeface="Laila Bold"/>
                <a:cs typeface="Laila Bold"/>
                <a:sym typeface="Laila Bold"/>
              </a:rPr>
              <a:t> order by </a:t>
            </a:r>
            <a:r>
              <a:rPr lang="en-US" sz="2508" b="true">
                <a:solidFill>
                  <a:srgbClr val="F0B92D"/>
                </a:solidFill>
                <a:latin typeface="Laila Bold"/>
                <a:ea typeface="Laila Bold"/>
                <a:cs typeface="Laila Bold"/>
                <a:sym typeface="Laila Bold"/>
              </a:rPr>
              <a:t>order_count</a:t>
            </a:r>
            <a:r>
              <a:rPr lang="en-US" sz="2508" b="true">
                <a:solidFill>
                  <a:srgbClr val="00B7C3"/>
                </a:solidFill>
                <a:latin typeface="Laila Bold"/>
                <a:ea typeface="Laila Bold"/>
                <a:cs typeface="Laila Bold"/>
                <a:sym typeface="Laila Bold"/>
              </a:rPr>
              <a:t> desc</a:t>
            </a:r>
            <a:r>
              <a:rPr lang="en-US" sz="2508" b="true">
                <a:solidFill>
                  <a:srgbClr val="F0B92D"/>
                </a:solidFill>
                <a:latin typeface="Laila Bold"/>
                <a:ea typeface="Laila Bold"/>
                <a:cs typeface="Laila Bold"/>
                <a:sym typeface="Laila Bold"/>
              </a:rPr>
              <a:t>;</a:t>
            </a:r>
          </a:p>
        </p:txBody>
      </p:sp>
      <p:sp>
        <p:nvSpPr>
          <p:cNvPr name="TextBox 16" id="16"/>
          <p:cNvSpPr txBox="true"/>
          <p:nvPr/>
        </p:nvSpPr>
        <p:spPr>
          <a:xfrm rot="0">
            <a:off x="6397757" y="1140859"/>
            <a:ext cx="5804297" cy="387509"/>
          </a:xfrm>
          <a:prstGeom prst="rect">
            <a:avLst/>
          </a:prstGeom>
        </p:spPr>
        <p:txBody>
          <a:bodyPr anchor="t" rtlCol="false" tIns="0" lIns="0" bIns="0" rIns="0">
            <a:spAutoFit/>
          </a:bodyPr>
          <a:lstStyle/>
          <a:p>
            <a:pPr algn="ctr">
              <a:lnSpc>
                <a:spcPts val="2881"/>
              </a:lnSpc>
              <a:spcBef>
                <a:spcPct val="0"/>
              </a:spcBef>
            </a:pPr>
            <a:r>
              <a:rPr lang="en-US" sz="2881">
                <a:solidFill>
                  <a:srgbClr val="F4B870"/>
                </a:solidFill>
                <a:latin typeface="Track"/>
                <a:ea typeface="Track"/>
                <a:cs typeface="Track"/>
                <a:sym typeface="Track"/>
              </a:rPr>
              <a:t>-the most order pizza size-</a:t>
            </a:r>
          </a:p>
        </p:txBody>
      </p:sp>
      <p:sp>
        <p:nvSpPr>
          <p:cNvPr name="TextBox 17" id="17"/>
          <p:cNvSpPr txBox="true"/>
          <p:nvPr/>
        </p:nvSpPr>
        <p:spPr>
          <a:xfrm rot="0">
            <a:off x="6194273" y="7007522"/>
            <a:ext cx="6211265" cy="2881630"/>
          </a:xfrm>
          <a:prstGeom prst="rect">
            <a:avLst/>
          </a:prstGeom>
        </p:spPr>
        <p:txBody>
          <a:bodyPr anchor="t" rtlCol="false" tIns="0" lIns="0" bIns="0" rIns="0">
            <a:spAutoFit/>
          </a:bodyPr>
          <a:lstStyle/>
          <a:p>
            <a:pPr algn="ctr">
              <a:lnSpc>
                <a:spcPts val="2000"/>
              </a:lnSpc>
            </a:pPr>
            <a:r>
              <a:rPr lang="en-US" sz="2000">
                <a:solidFill>
                  <a:srgbClr val="F2A7C8"/>
                </a:solidFill>
                <a:latin typeface="Track"/>
                <a:ea typeface="Track"/>
                <a:cs typeface="Track"/>
                <a:sym typeface="Track"/>
              </a:rPr>
              <a:t>pizza size  |  order count</a:t>
            </a:r>
          </a:p>
          <a:p>
            <a:pPr algn="ctr">
              <a:lnSpc>
                <a:spcPts val="2000"/>
              </a:lnSpc>
            </a:pPr>
            <a:r>
              <a:rPr lang="en-US" sz="2000">
                <a:solidFill>
                  <a:srgbClr val="F2A7C8"/>
                </a:solidFill>
                <a:latin typeface="Track"/>
                <a:ea typeface="Track"/>
                <a:cs typeface="Track"/>
                <a:sym typeface="Track"/>
              </a:rPr>
              <a:t>---------------------------------</a:t>
            </a:r>
          </a:p>
          <a:p>
            <a:pPr algn="ctr">
              <a:lnSpc>
                <a:spcPts val="3920"/>
              </a:lnSpc>
            </a:pPr>
            <a:r>
              <a:rPr lang="en-US" sz="2000">
                <a:solidFill>
                  <a:srgbClr val="F2A7C8"/>
                </a:solidFill>
                <a:latin typeface="Track"/>
                <a:ea typeface="Track"/>
                <a:cs typeface="Track"/>
                <a:sym typeface="Track"/>
              </a:rPr>
              <a:t>L</a:t>
            </a:r>
            <a:r>
              <a:rPr lang="en-US" sz="2000">
                <a:solidFill>
                  <a:srgbClr val="F2A7C8"/>
                </a:solidFill>
                <a:latin typeface="Track"/>
                <a:ea typeface="Track"/>
                <a:cs typeface="Track"/>
                <a:sym typeface="Track"/>
              </a:rPr>
              <a:t>              |             18526</a:t>
            </a:r>
          </a:p>
          <a:p>
            <a:pPr algn="ctr">
              <a:lnSpc>
                <a:spcPts val="3920"/>
              </a:lnSpc>
            </a:pPr>
            <a:r>
              <a:rPr lang="en-US" sz="2000">
                <a:solidFill>
                  <a:srgbClr val="F2A7C8"/>
                </a:solidFill>
                <a:latin typeface="Track"/>
                <a:ea typeface="Track"/>
                <a:cs typeface="Track"/>
                <a:sym typeface="Track"/>
              </a:rPr>
              <a:t>m             |             15385</a:t>
            </a:r>
          </a:p>
          <a:p>
            <a:pPr algn="ctr">
              <a:lnSpc>
                <a:spcPts val="3920"/>
              </a:lnSpc>
            </a:pPr>
            <a:r>
              <a:rPr lang="en-US" sz="2000">
                <a:solidFill>
                  <a:srgbClr val="F2A7C8"/>
                </a:solidFill>
                <a:latin typeface="Track"/>
                <a:ea typeface="Track"/>
                <a:cs typeface="Track"/>
                <a:sym typeface="Track"/>
              </a:rPr>
              <a:t>s              |             14137</a:t>
            </a:r>
          </a:p>
          <a:p>
            <a:pPr algn="l">
              <a:lnSpc>
                <a:spcPts val="3920"/>
              </a:lnSpc>
            </a:pPr>
            <a:r>
              <a:rPr lang="en-US" sz="2000">
                <a:solidFill>
                  <a:srgbClr val="F2A7C8"/>
                </a:solidFill>
                <a:latin typeface="Track"/>
                <a:ea typeface="Track"/>
                <a:cs typeface="Track"/>
                <a:sym typeface="Track"/>
              </a:rPr>
              <a:t>                        </a:t>
            </a:r>
            <a:r>
              <a:rPr lang="en-US" sz="2000">
                <a:solidFill>
                  <a:srgbClr val="F2A7C8"/>
                </a:solidFill>
                <a:latin typeface="Track"/>
                <a:ea typeface="Track"/>
                <a:cs typeface="Track"/>
                <a:sym typeface="Track"/>
              </a:rPr>
              <a:t>xl           |             544</a:t>
            </a:r>
          </a:p>
          <a:p>
            <a:pPr algn="l">
              <a:lnSpc>
                <a:spcPts val="3920"/>
              </a:lnSpc>
            </a:pPr>
            <a:r>
              <a:rPr lang="en-US" sz="2000">
                <a:solidFill>
                  <a:srgbClr val="F2A7C8"/>
                </a:solidFill>
                <a:latin typeface="Track"/>
                <a:ea typeface="Track"/>
                <a:cs typeface="Track"/>
                <a:sym typeface="Track"/>
              </a:rPr>
              <a:t>                      xxl           |             28</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4369852" y="819990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5011305" y="147745"/>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840987" y="357837"/>
            <a:ext cx="392318" cy="350347"/>
          </a:xfrm>
          <a:custGeom>
            <a:avLst/>
            <a:gdLst/>
            <a:ahLst/>
            <a:cxnLst/>
            <a:rect r="r" b="b" t="t" l="l"/>
            <a:pathLst>
              <a:path h="350347" w="392318">
                <a:moveTo>
                  <a:pt x="0" y="0"/>
                </a:moveTo>
                <a:lnTo>
                  <a:pt x="392318" y="0"/>
                </a:lnTo>
                <a:lnTo>
                  <a:pt x="392318"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8356753"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5" id="15"/>
          <p:cNvSpPr txBox="true"/>
          <p:nvPr/>
        </p:nvSpPr>
        <p:spPr>
          <a:xfrm rot="0">
            <a:off x="3658597" y="1272701"/>
            <a:ext cx="13815753" cy="5449345"/>
          </a:xfrm>
          <a:prstGeom prst="rect">
            <a:avLst/>
          </a:prstGeom>
        </p:spPr>
        <p:txBody>
          <a:bodyPr anchor="t" rtlCol="false" tIns="0" lIns="0" bIns="0" rIns="0">
            <a:spAutoFit/>
          </a:bodyPr>
          <a:lstStyle/>
          <a:p>
            <a:pPr algn="l">
              <a:lnSpc>
                <a:spcPts val="3092"/>
              </a:lnSpc>
            </a:pPr>
            <a:r>
              <a:rPr lang="en-US" sz="2208" b="true">
                <a:solidFill>
                  <a:srgbClr val="00B7C3"/>
                </a:solidFill>
                <a:latin typeface="Laila Bold"/>
                <a:ea typeface="Laila Bold"/>
                <a:cs typeface="Laila Bold"/>
                <a:sym typeface="Laila Bold"/>
              </a:rPr>
              <a:t>SELECT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0B92D"/>
                </a:solidFill>
                <a:latin typeface="Laila Bold"/>
                <a:ea typeface="Laila Bold"/>
                <a:cs typeface="Laila Bold"/>
                <a:sym typeface="Laila Bold"/>
              </a:rPr>
              <a:t>pizza_types.name,</a:t>
            </a:r>
            <a:r>
              <a:rPr lang="en-US" sz="2208" b="true">
                <a:solidFill>
                  <a:srgbClr val="00B7C3"/>
                </a:solidFill>
                <a:latin typeface="Laila Bold"/>
                <a:ea typeface="Laila Bold"/>
                <a:cs typeface="Laila Bold"/>
                <a:sym typeface="Laila Bold"/>
              </a:rPr>
              <a:t>   </a:t>
            </a:r>
          </a:p>
          <a:p>
            <a:pPr algn="l">
              <a:lnSpc>
                <a:spcPts val="3092"/>
              </a:lnSpc>
            </a:pPr>
            <a:r>
              <a:rPr lang="en-US" sz="2208" b="true">
                <a:solidFill>
                  <a:srgbClr val="00B7C3"/>
                </a:solidFill>
                <a:latin typeface="Laila Bold"/>
                <a:ea typeface="Laila Bold"/>
                <a:cs typeface="Laila Bold"/>
                <a:sym typeface="Laila Bold"/>
              </a:rPr>
              <a:t>    SUM</a:t>
            </a:r>
            <a:r>
              <a:rPr lang="en-US" sz="2208" b="true">
                <a:solidFill>
                  <a:srgbClr val="F0B92D"/>
                </a:solidFill>
                <a:latin typeface="Laila Bold"/>
                <a:ea typeface="Laila Bold"/>
                <a:cs typeface="Laila Bold"/>
                <a:sym typeface="Laila Bold"/>
              </a:rPr>
              <a:t>(order_details.quantity)</a:t>
            </a:r>
            <a:r>
              <a:rPr lang="en-US" sz="2208" b="true">
                <a:solidFill>
                  <a:srgbClr val="00B7C3"/>
                </a:solidFill>
                <a:latin typeface="Laila Bold"/>
                <a:ea typeface="Laila Bold"/>
                <a:cs typeface="Laila Bold"/>
                <a:sym typeface="Laila Bold"/>
              </a:rPr>
              <a:t> AS </a:t>
            </a:r>
            <a:r>
              <a:rPr lang="en-US" sz="2208" b="true">
                <a:solidFill>
                  <a:srgbClr val="F0B92D"/>
                </a:solidFill>
                <a:latin typeface="Laila Bold"/>
                <a:ea typeface="Laila Bold"/>
                <a:cs typeface="Laila Bold"/>
                <a:sym typeface="Laila Bold"/>
              </a:rPr>
              <a:t>quantity_of_ordered_pizzas</a:t>
            </a:r>
            <a:r>
              <a:rPr lang="en-US" sz="2208" b="true">
                <a:solidFill>
                  <a:srgbClr val="00B7C3"/>
                </a:solidFill>
                <a:latin typeface="Laila Bold"/>
                <a:ea typeface="Laila Bold"/>
                <a:cs typeface="Laila Bold"/>
                <a:sym typeface="Laila Bold"/>
              </a:rPr>
              <a:t>   </a:t>
            </a:r>
          </a:p>
          <a:p>
            <a:pPr algn="l">
              <a:lnSpc>
                <a:spcPts val="3092"/>
              </a:lnSpc>
            </a:pPr>
            <a:r>
              <a:rPr lang="en-US" sz="2208" b="true">
                <a:solidFill>
                  <a:srgbClr val="00B7C3"/>
                </a:solidFill>
                <a:latin typeface="Laila Bold"/>
                <a:ea typeface="Laila Bold"/>
                <a:cs typeface="Laila Bold"/>
                <a:sym typeface="Laila Bold"/>
              </a:rPr>
              <a:t>FROM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0B92D"/>
                </a:solidFill>
                <a:latin typeface="Laila Bold"/>
                <a:ea typeface="Laila Bold"/>
                <a:cs typeface="Laila Bold"/>
                <a:sym typeface="Laila Bold"/>
              </a:rPr>
              <a:t>pizza_types</a:t>
            </a:r>
            <a:r>
              <a:rPr lang="en-US" sz="2208" b="true">
                <a:solidFill>
                  <a:srgbClr val="00B7C3"/>
                </a:solidFill>
                <a:latin typeface="Laila Bold"/>
                <a:ea typeface="Laila Bold"/>
                <a:cs typeface="Laila Bold"/>
                <a:sym typeface="Laila Bold"/>
              </a:rPr>
              <a:t>   </a:t>
            </a:r>
          </a:p>
          <a:p>
            <a:pPr algn="l">
              <a:lnSpc>
                <a:spcPts val="3092"/>
              </a:lnSpc>
            </a:pPr>
            <a:r>
              <a:rPr lang="en-US" sz="2208" b="true">
                <a:solidFill>
                  <a:srgbClr val="00B7C3"/>
                </a:solidFill>
                <a:latin typeface="Laila Bold"/>
                <a:ea typeface="Laila Bold"/>
                <a:cs typeface="Laila Bold"/>
                <a:sym typeface="Laila Bold"/>
              </a:rPr>
              <a:t>JOIN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0B92D"/>
                </a:solidFill>
                <a:latin typeface="Laila Bold"/>
                <a:ea typeface="Laila Bold"/>
                <a:cs typeface="Laila Bold"/>
                <a:sym typeface="Laila Bold"/>
              </a:rPr>
              <a:t>pizzas</a:t>
            </a:r>
            <a:r>
              <a:rPr lang="en-US" sz="2208" b="true">
                <a:solidFill>
                  <a:srgbClr val="00B7C3"/>
                </a:solidFill>
                <a:latin typeface="Laila Bold"/>
                <a:ea typeface="Laila Bold"/>
                <a:cs typeface="Laila Bold"/>
                <a:sym typeface="Laila Bold"/>
              </a:rPr>
              <a:t> ON </a:t>
            </a:r>
            <a:r>
              <a:rPr lang="en-US" sz="2208" b="true">
                <a:solidFill>
                  <a:srgbClr val="F0B92D"/>
                </a:solidFill>
                <a:latin typeface="Laila Bold"/>
                <a:ea typeface="Laila Bold"/>
                <a:cs typeface="Laila Bold"/>
                <a:sym typeface="Laila Bold"/>
              </a:rPr>
              <a:t>pizza_types.pizza_type_id = pizzas.pizza_type_id </a:t>
            </a:r>
            <a:r>
              <a:rPr lang="en-US" sz="2208" b="true">
                <a:solidFill>
                  <a:srgbClr val="00B7C3"/>
                </a:solidFill>
                <a:latin typeface="Laila Bold"/>
                <a:ea typeface="Laila Bold"/>
                <a:cs typeface="Laila Bold"/>
                <a:sym typeface="Laila Bold"/>
              </a:rPr>
              <a:t>  </a:t>
            </a:r>
          </a:p>
          <a:p>
            <a:pPr algn="l">
              <a:lnSpc>
                <a:spcPts val="3092"/>
              </a:lnSpc>
            </a:pPr>
            <a:r>
              <a:rPr lang="en-US" sz="2208" b="true">
                <a:solidFill>
                  <a:srgbClr val="00B7C3"/>
                </a:solidFill>
                <a:latin typeface="Laila Bold"/>
                <a:ea typeface="Laila Bold"/>
                <a:cs typeface="Laila Bold"/>
                <a:sym typeface="Laila Bold"/>
              </a:rPr>
              <a:t>JOIN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0B92D"/>
                </a:solidFill>
                <a:latin typeface="Laila Bold"/>
                <a:ea typeface="Laila Bold"/>
                <a:cs typeface="Laila Bold"/>
                <a:sym typeface="Laila Bold"/>
              </a:rPr>
              <a:t>order_details ON order_details.pizza_id = pizzas.pizza_id </a:t>
            </a:r>
            <a:r>
              <a:rPr lang="en-US" sz="2208" b="true">
                <a:solidFill>
                  <a:srgbClr val="00B7C3"/>
                </a:solidFill>
                <a:latin typeface="Laila Bold"/>
                <a:ea typeface="Laila Bold"/>
                <a:cs typeface="Laila Bold"/>
                <a:sym typeface="Laila Bold"/>
              </a:rPr>
              <a:t>  </a:t>
            </a:r>
          </a:p>
          <a:p>
            <a:pPr algn="l">
              <a:lnSpc>
                <a:spcPts val="3092"/>
              </a:lnSpc>
            </a:pPr>
            <a:r>
              <a:rPr lang="en-US" sz="2208" b="true">
                <a:solidFill>
                  <a:srgbClr val="00B7C3"/>
                </a:solidFill>
                <a:latin typeface="Laila Bold"/>
                <a:ea typeface="Laila Bold"/>
                <a:cs typeface="Laila Bold"/>
                <a:sym typeface="Laila Bold"/>
              </a:rPr>
              <a:t>GROUP BY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0B92D"/>
                </a:solidFill>
                <a:latin typeface="Laila Bold"/>
                <a:ea typeface="Laila Bold"/>
                <a:cs typeface="Laila Bold"/>
                <a:sym typeface="Laila Bold"/>
              </a:rPr>
              <a:t>pizza_types.name</a:t>
            </a:r>
            <a:r>
              <a:rPr lang="en-US" sz="2208" b="true">
                <a:solidFill>
                  <a:srgbClr val="00B7C3"/>
                </a:solidFill>
                <a:latin typeface="Laila Bold"/>
                <a:ea typeface="Laila Bold"/>
                <a:cs typeface="Laila Bold"/>
                <a:sym typeface="Laila Bold"/>
              </a:rPr>
              <a:t>   </a:t>
            </a:r>
          </a:p>
          <a:p>
            <a:pPr algn="l">
              <a:lnSpc>
                <a:spcPts val="3092"/>
              </a:lnSpc>
            </a:pPr>
            <a:r>
              <a:rPr lang="en-US" sz="2208" b="true">
                <a:solidFill>
                  <a:srgbClr val="00B7C3"/>
                </a:solidFill>
                <a:latin typeface="Laila Bold"/>
                <a:ea typeface="Laila Bold"/>
                <a:cs typeface="Laila Bold"/>
                <a:sym typeface="Laila Bold"/>
              </a:rPr>
              <a:t>ORDER BY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0B92D"/>
                </a:solidFill>
                <a:latin typeface="Laila Bold"/>
                <a:ea typeface="Laila Bold"/>
                <a:cs typeface="Laila Bold"/>
                <a:sym typeface="Laila Bold"/>
              </a:rPr>
              <a:t>quantity_of_ordered_pizzas</a:t>
            </a:r>
            <a:r>
              <a:rPr lang="en-US" sz="2208" b="true">
                <a:solidFill>
                  <a:srgbClr val="00B7C3"/>
                </a:solidFill>
                <a:latin typeface="Laila Bold"/>
                <a:ea typeface="Laila Bold"/>
                <a:cs typeface="Laila Bold"/>
                <a:sym typeface="Laila Bold"/>
              </a:rPr>
              <a:t> DESC   </a:t>
            </a:r>
          </a:p>
          <a:p>
            <a:pPr algn="l">
              <a:lnSpc>
                <a:spcPts val="3092"/>
              </a:lnSpc>
            </a:pPr>
            <a:r>
              <a:rPr lang="en-US" sz="2208" b="true">
                <a:solidFill>
                  <a:srgbClr val="00B7C3"/>
                </a:solidFill>
                <a:latin typeface="Laila Bold"/>
                <a:ea typeface="Laila Bold"/>
                <a:cs typeface="Laila Bold"/>
                <a:sym typeface="Laila Bold"/>
              </a:rPr>
              <a:t>LIMIT </a:t>
            </a:r>
            <a:r>
              <a:rPr lang="en-US" sz="2208" b="true">
                <a:solidFill>
                  <a:srgbClr val="F2A7C8"/>
                </a:solidFill>
                <a:latin typeface="Laila Bold"/>
                <a:ea typeface="Laila Bold"/>
                <a:cs typeface="Laila Bold"/>
                <a:sym typeface="Laila Bold"/>
              </a:rPr>
              <a:t>5</a:t>
            </a:r>
            <a:r>
              <a:rPr lang="en-US" sz="2208" b="true">
                <a:solidFill>
                  <a:srgbClr val="F0B92D"/>
                </a:solidFill>
                <a:latin typeface="Laila Bold"/>
                <a:ea typeface="Laila Bold"/>
                <a:cs typeface="Laila Bold"/>
                <a:sym typeface="Laila Bold"/>
              </a:rPr>
              <a:t>;</a:t>
            </a:r>
          </a:p>
        </p:txBody>
      </p:sp>
      <p:sp>
        <p:nvSpPr>
          <p:cNvPr name="TextBox 16" id="16"/>
          <p:cNvSpPr txBox="true"/>
          <p:nvPr/>
        </p:nvSpPr>
        <p:spPr>
          <a:xfrm rot="0">
            <a:off x="6034245" y="923292"/>
            <a:ext cx="6531322" cy="387509"/>
          </a:xfrm>
          <a:prstGeom prst="rect">
            <a:avLst/>
          </a:prstGeom>
        </p:spPr>
        <p:txBody>
          <a:bodyPr anchor="t" rtlCol="false" tIns="0" lIns="0" bIns="0" rIns="0">
            <a:spAutoFit/>
          </a:bodyPr>
          <a:lstStyle/>
          <a:p>
            <a:pPr algn="ctr">
              <a:lnSpc>
                <a:spcPts val="2881"/>
              </a:lnSpc>
              <a:spcBef>
                <a:spcPct val="0"/>
              </a:spcBef>
            </a:pPr>
            <a:r>
              <a:rPr lang="en-US" sz="2881">
                <a:solidFill>
                  <a:srgbClr val="F4B870"/>
                </a:solidFill>
                <a:latin typeface="Track"/>
                <a:ea typeface="Track"/>
                <a:cs typeface="Track"/>
                <a:sym typeface="Track"/>
              </a:rPr>
              <a:t>-the 5 most order pizza types-</a:t>
            </a:r>
          </a:p>
        </p:txBody>
      </p:sp>
      <p:sp>
        <p:nvSpPr>
          <p:cNvPr name="TextBox 17" id="17"/>
          <p:cNvSpPr txBox="true"/>
          <p:nvPr/>
        </p:nvSpPr>
        <p:spPr>
          <a:xfrm rot="0">
            <a:off x="4231055" y="6912546"/>
            <a:ext cx="10433090" cy="2881630"/>
          </a:xfrm>
          <a:prstGeom prst="rect">
            <a:avLst/>
          </a:prstGeom>
        </p:spPr>
        <p:txBody>
          <a:bodyPr anchor="t" rtlCol="false" tIns="0" lIns="0" bIns="0" rIns="0">
            <a:spAutoFit/>
          </a:bodyPr>
          <a:lstStyle/>
          <a:p>
            <a:pPr algn="ctr">
              <a:lnSpc>
                <a:spcPts val="2000"/>
              </a:lnSpc>
            </a:pPr>
            <a:r>
              <a:rPr lang="en-US" sz="2000">
                <a:solidFill>
                  <a:srgbClr val="F2A7C8"/>
                </a:solidFill>
                <a:latin typeface="Track"/>
                <a:ea typeface="Track"/>
                <a:cs typeface="Track"/>
                <a:sym typeface="Track"/>
              </a:rPr>
              <a:t>pizza name                          |             quantity of ordered  pizza</a:t>
            </a:r>
          </a:p>
          <a:p>
            <a:pPr algn="ctr">
              <a:lnSpc>
                <a:spcPts val="2000"/>
              </a:lnSpc>
            </a:pPr>
            <a:r>
              <a:rPr lang="en-US" sz="2000">
                <a:solidFill>
                  <a:srgbClr val="F2A7C8"/>
                </a:solidFill>
                <a:latin typeface="Track"/>
                <a:ea typeface="Track"/>
                <a:cs typeface="Track"/>
                <a:sym typeface="Track"/>
              </a:rPr>
              <a:t>-------------------------------------------------------------------------</a:t>
            </a:r>
          </a:p>
          <a:p>
            <a:pPr algn="l">
              <a:lnSpc>
                <a:spcPts val="3920"/>
              </a:lnSpc>
            </a:pPr>
            <a:r>
              <a:rPr lang="en-US" sz="2000">
                <a:solidFill>
                  <a:srgbClr val="F2A7C8"/>
                </a:solidFill>
                <a:latin typeface="Track"/>
                <a:ea typeface="Track"/>
                <a:cs typeface="Track"/>
                <a:sym typeface="Track"/>
              </a:rPr>
              <a:t>The classic deluxe pizza            |             2453</a:t>
            </a:r>
          </a:p>
          <a:p>
            <a:pPr algn="l">
              <a:lnSpc>
                <a:spcPts val="3920"/>
              </a:lnSpc>
            </a:pPr>
            <a:r>
              <a:rPr lang="en-US" sz="2000">
                <a:solidFill>
                  <a:srgbClr val="F2A7C8"/>
                </a:solidFill>
                <a:latin typeface="Track"/>
                <a:ea typeface="Track"/>
                <a:cs typeface="Track"/>
                <a:sym typeface="Track"/>
              </a:rPr>
              <a:t>the barbecue chicken pizza      |             2432</a:t>
            </a:r>
          </a:p>
          <a:p>
            <a:pPr algn="l">
              <a:lnSpc>
                <a:spcPts val="3920"/>
              </a:lnSpc>
            </a:pPr>
            <a:r>
              <a:rPr lang="en-US" sz="2000">
                <a:solidFill>
                  <a:srgbClr val="F2A7C8"/>
                </a:solidFill>
                <a:latin typeface="Track"/>
                <a:ea typeface="Track"/>
                <a:cs typeface="Track"/>
                <a:sym typeface="Track"/>
              </a:rPr>
              <a:t>the hawaiian pizza                         |             2422</a:t>
            </a:r>
          </a:p>
          <a:p>
            <a:pPr algn="l">
              <a:lnSpc>
                <a:spcPts val="3920"/>
              </a:lnSpc>
            </a:pPr>
            <a:r>
              <a:rPr lang="en-US" sz="2000">
                <a:solidFill>
                  <a:srgbClr val="F2A7C8"/>
                </a:solidFill>
                <a:latin typeface="Track"/>
                <a:ea typeface="Track"/>
                <a:cs typeface="Track"/>
                <a:sym typeface="Track"/>
              </a:rPr>
              <a:t>the pepperoni pizza                       |             2418</a:t>
            </a:r>
          </a:p>
          <a:p>
            <a:pPr algn="l">
              <a:lnSpc>
                <a:spcPts val="3920"/>
              </a:lnSpc>
            </a:pPr>
            <a:r>
              <a:rPr lang="en-US" sz="2000">
                <a:solidFill>
                  <a:srgbClr val="F2A7C8"/>
                </a:solidFill>
                <a:latin typeface="Track"/>
                <a:ea typeface="Track"/>
                <a:cs typeface="Track"/>
                <a:sym typeface="Track"/>
              </a:rPr>
              <a:t>the thai chicken pizza                  |             2371</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2"/>
            <a:stretch>
              <a:fillRect l="0" t="0" r="0" b="0"/>
            </a:stretch>
          </a:blipFill>
        </p:spPr>
      </p:sp>
      <p:grpSp>
        <p:nvGrpSpPr>
          <p:cNvPr name="Group 3" id="3"/>
          <p:cNvGrpSpPr/>
          <p:nvPr/>
        </p:nvGrpSpPr>
        <p:grpSpPr>
          <a:xfrm rot="0">
            <a:off x="14664146" y="4214830"/>
            <a:ext cx="696589" cy="69658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6" id="6"/>
          <p:cNvSpPr/>
          <p:nvPr/>
        </p:nvSpPr>
        <p:spPr>
          <a:xfrm flipH="false" flipV="false" rot="2063558">
            <a:off x="14369852" y="819990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7" id="7"/>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2"/>
            <a:stretch>
              <a:fillRect l="0" t="0" r="0" b="0"/>
            </a:stretch>
          </a:blipFill>
        </p:spPr>
      </p:sp>
      <p:sp>
        <p:nvSpPr>
          <p:cNvPr name="Freeform 8" id="8"/>
          <p:cNvSpPr/>
          <p:nvPr/>
        </p:nvSpPr>
        <p:spPr>
          <a:xfrm flipH="false" flipV="false" rot="8498823">
            <a:off x="15011305" y="147745"/>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9" id="9"/>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3"/>
            <a:stretch>
              <a:fillRect l="0" t="0" r="0" b="0"/>
            </a:stretch>
          </a:blipFill>
        </p:spPr>
      </p:sp>
      <p:sp>
        <p:nvSpPr>
          <p:cNvPr name="Freeform 10" id="10"/>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4"/>
            <a:stretch>
              <a:fillRect l="0" t="0" r="0" b="0"/>
            </a:stretch>
          </a:blipFill>
        </p:spPr>
      </p:sp>
      <p:sp>
        <p:nvSpPr>
          <p:cNvPr name="Freeform 11" id="11"/>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4"/>
            <a:stretch>
              <a:fillRect l="0" t="0" r="0" b="0"/>
            </a:stretch>
          </a:blipFill>
        </p:spPr>
      </p:sp>
      <p:sp>
        <p:nvSpPr>
          <p:cNvPr name="Freeform 12" id="12"/>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4"/>
            <a:stretch>
              <a:fillRect l="0" t="0" r="0" b="0"/>
            </a:stretch>
          </a:blipFill>
        </p:spPr>
      </p:sp>
      <p:sp>
        <p:nvSpPr>
          <p:cNvPr name="Freeform 13" id="13"/>
          <p:cNvSpPr/>
          <p:nvPr/>
        </p:nvSpPr>
        <p:spPr>
          <a:xfrm flipH="false" flipV="false" rot="0">
            <a:off x="7840987" y="357837"/>
            <a:ext cx="392318" cy="350347"/>
          </a:xfrm>
          <a:custGeom>
            <a:avLst/>
            <a:gdLst/>
            <a:ahLst/>
            <a:cxnLst/>
            <a:rect r="r" b="b" t="t" l="l"/>
            <a:pathLst>
              <a:path h="350347" w="392318">
                <a:moveTo>
                  <a:pt x="0" y="0"/>
                </a:moveTo>
                <a:lnTo>
                  <a:pt x="392318" y="0"/>
                </a:lnTo>
                <a:lnTo>
                  <a:pt x="392318" y="350346"/>
                </a:lnTo>
                <a:lnTo>
                  <a:pt x="0" y="3503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8356753" y="418913"/>
            <a:ext cx="1886305" cy="365815"/>
          </a:xfrm>
          <a:prstGeom prst="rect">
            <a:avLst/>
          </a:prstGeom>
        </p:spPr>
        <p:txBody>
          <a:bodyPr anchor="t" rtlCol="false" tIns="0" lIns="0" bIns="0" rIns="0">
            <a:spAutoFit/>
          </a:bodyPr>
          <a:lstStyle/>
          <a:p>
            <a:pPr algn="l">
              <a:lnSpc>
                <a:spcPts val="2706"/>
              </a:lnSpc>
            </a:pPr>
            <a:r>
              <a:rPr lang="en-US" sz="2706">
                <a:solidFill>
                  <a:srgbClr val="FFFFFF"/>
                </a:solidFill>
                <a:latin typeface="Track"/>
                <a:ea typeface="Track"/>
                <a:cs typeface="Track"/>
                <a:sym typeface="Track"/>
              </a:rPr>
              <a:t>Domino’s</a:t>
            </a:r>
          </a:p>
        </p:txBody>
      </p:sp>
      <p:sp>
        <p:nvSpPr>
          <p:cNvPr name="TextBox 15" id="15"/>
          <p:cNvSpPr txBox="true"/>
          <p:nvPr/>
        </p:nvSpPr>
        <p:spPr>
          <a:xfrm rot="0">
            <a:off x="3906499" y="1666370"/>
            <a:ext cx="13815753" cy="5058820"/>
          </a:xfrm>
          <a:prstGeom prst="rect">
            <a:avLst/>
          </a:prstGeom>
        </p:spPr>
        <p:txBody>
          <a:bodyPr anchor="t" rtlCol="false" tIns="0" lIns="0" bIns="0" rIns="0">
            <a:spAutoFit/>
          </a:bodyPr>
          <a:lstStyle/>
          <a:p>
            <a:pPr algn="l">
              <a:lnSpc>
                <a:spcPts val="3092"/>
              </a:lnSpc>
            </a:pPr>
            <a:r>
              <a:rPr lang="en-US" sz="2208" b="true">
                <a:solidFill>
                  <a:srgbClr val="00B7C3"/>
                </a:solidFill>
                <a:latin typeface="Laila Bold"/>
                <a:ea typeface="Laila Bold"/>
                <a:cs typeface="Laila Bold"/>
                <a:sym typeface="Laila Bold"/>
              </a:rPr>
              <a:t>SELECT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4B870"/>
                </a:solidFill>
                <a:latin typeface="Laila Bold"/>
                <a:ea typeface="Laila Bold"/>
                <a:cs typeface="Laila Bold"/>
                <a:sym typeface="Laila Bold"/>
              </a:rPr>
              <a:t>pizza_types.category,</a:t>
            </a:r>
            <a:r>
              <a:rPr lang="en-US" sz="2208" b="true">
                <a:solidFill>
                  <a:srgbClr val="00B7C3"/>
                </a:solidFill>
                <a:latin typeface="Laila Bold"/>
                <a:ea typeface="Laila Bold"/>
                <a:cs typeface="Laila Bold"/>
                <a:sym typeface="Laila Bold"/>
              </a:rPr>
              <a:t> </a:t>
            </a:r>
          </a:p>
          <a:p>
            <a:pPr algn="l">
              <a:lnSpc>
                <a:spcPts val="3092"/>
              </a:lnSpc>
            </a:pPr>
            <a:r>
              <a:rPr lang="en-US" sz="2208" b="true">
                <a:solidFill>
                  <a:srgbClr val="00B7C3"/>
                </a:solidFill>
                <a:latin typeface="Laila Bold"/>
                <a:ea typeface="Laila Bold"/>
                <a:cs typeface="Laila Bold"/>
                <a:sym typeface="Laila Bold"/>
              </a:rPr>
              <a:t>    ROUND</a:t>
            </a:r>
            <a:r>
              <a:rPr lang="en-US" sz="2208" b="true">
                <a:solidFill>
                  <a:srgbClr val="F0B92D"/>
                </a:solidFill>
                <a:latin typeface="Laila Bold"/>
                <a:ea typeface="Laila Bold"/>
                <a:cs typeface="Laila Bold"/>
                <a:sym typeface="Laila Bold"/>
              </a:rPr>
              <a:t>(</a:t>
            </a:r>
            <a:r>
              <a:rPr lang="en-US" sz="2208" b="true">
                <a:solidFill>
                  <a:srgbClr val="00B7C3"/>
                </a:solidFill>
                <a:latin typeface="Laila Bold"/>
                <a:ea typeface="Laila Bold"/>
                <a:cs typeface="Laila Bold"/>
                <a:sym typeface="Laila Bold"/>
              </a:rPr>
              <a:t>SUM</a:t>
            </a:r>
            <a:r>
              <a:rPr lang="en-US" sz="2208" b="true">
                <a:solidFill>
                  <a:srgbClr val="F0B92D"/>
                </a:solidFill>
                <a:latin typeface="Laila Bold"/>
                <a:ea typeface="Laila Bold"/>
                <a:cs typeface="Laila Bold"/>
                <a:sym typeface="Laila Bold"/>
              </a:rPr>
              <a:t>(order_details.quantity * pizzas.price),</a:t>
            </a:r>
            <a:r>
              <a:rPr lang="en-US" sz="2208" b="true">
                <a:solidFill>
                  <a:srgbClr val="F2A7C8"/>
                </a:solidFill>
                <a:latin typeface="Laila Bold"/>
                <a:ea typeface="Laila Bold"/>
                <a:cs typeface="Laila Bold"/>
                <a:sym typeface="Laila Bold"/>
              </a:rPr>
              <a:t>0</a:t>
            </a:r>
            <a:r>
              <a:rPr lang="en-US" sz="2208" b="true">
                <a:solidFill>
                  <a:srgbClr val="F0B92D"/>
                </a:solidFill>
                <a:latin typeface="Laila Bold"/>
                <a:ea typeface="Laila Bold"/>
                <a:cs typeface="Laila Bold"/>
                <a:sym typeface="Laila Bold"/>
              </a:rPr>
              <a:t>)</a:t>
            </a:r>
            <a:r>
              <a:rPr lang="en-US" sz="2208" b="true">
                <a:solidFill>
                  <a:srgbClr val="00B7C3"/>
                </a:solidFill>
                <a:latin typeface="Laila Bold"/>
                <a:ea typeface="Laila Bold"/>
                <a:cs typeface="Laila Bold"/>
                <a:sym typeface="Laila Bold"/>
              </a:rPr>
              <a:t> AS </a:t>
            </a:r>
            <a:r>
              <a:rPr lang="en-US" sz="2208" b="true">
                <a:solidFill>
                  <a:srgbClr val="F0B92D"/>
                </a:solidFill>
                <a:latin typeface="Laila Bold"/>
                <a:ea typeface="Laila Bold"/>
                <a:cs typeface="Laila Bold"/>
                <a:sym typeface="Laila Bold"/>
              </a:rPr>
              <a:t>quantity</a:t>
            </a:r>
          </a:p>
          <a:p>
            <a:pPr algn="l">
              <a:lnSpc>
                <a:spcPts val="3092"/>
              </a:lnSpc>
            </a:pPr>
            <a:r>
              <a:rPr lang="en-US" sz="2208" b="true">
                <a:solidFill>
                  <a:srgbClr val="00B7C3"/>
                </a:solidFill>
                <a:latin typeface="Laila Bold"/>
                <a:ea typeface="Laila Bold"/>
                <a:cs typeface="Laila Bold"/>
                <a:sym typeface="Laila Bold"/>
              </a:rPr>
              <a:t>FROM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0B92D"/>
                </a:solidFill>
                <a:latin typeface="Laila Bold"/>
                <a:ea typeface="Laila Bold"/>
                <a:cs typeface="Laila Bold"/>
                <a:sym typeface="Laila Bold"/>
              </a:rPr>
              <a:t>pizza_types</a:t>
            </a:r>
            <a:r>
              <a:rPr lang="en-US" sz="2208" b="true">
                <a:solidFill>
                  <a:srgbClr val="00B7C3"/>
                </a:solidFill>
                <a:latin typeface="Laila Bold"/>
                <a:ea typeface="Laila Bold"/>
                <a:cs typeface="Laila Bold"/>
                <a:sym typeface="Laila Bold"/>
              </a:rPr>
              <a:t> </a:t>
            </a:r>
          </a:p>
          <a:p>
            <a:pPr algn="l">
              <a:lnSpc>
                <a:spcPts val="3092"/>
              </a:lnSpc>
            </a:pPr>
            <a:r>
              <a:rPr lang="en-US" sz="2208" b="true">
                <a:solidFill>
                  <a:srgbClr val="00B7C3"/>
                </a:solidFill>
                <a:latin typeface="Laila Bold"/>
                <a:ea typeface="Laila Bold"/>
                <a:cs typeface="Laila Bold"/>
                <a:sym typeface="Laila Bold"/>
              </a:rPr>
              <a:t>JOIN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0B92D"/>
                </a:solidFill>
                <a:latin typeface="Laila Bold"/>
                <a:ea typeface="Laila Bold"/>
                <a:cs typeface="Laila Bold"/>
                <a:sym typeface="Laila Bold"/>
              </a:rPr>
              <a:t>pizzas</a:t>
            </a:r>
            <a:r>
              <a:rPr lang="en-US" sz="2208" b="true">
                <a:solidFill>
                  <a:srgbClr val="00B7C3"/>
                </a:solidFill>
                <a:latin typeface="Laila Bold"/>
                <a:ea typeface="Laila Bold"/>
                <a:cs typeface="Laila Bold"/>
                <a:sym typeface="Laila Bold"/>
              </a:rPr>
              <a:t> ON </a:t>
            </a:r>
            <a:r>
              <a:rPr lang="en-US" sz="2208" b="true">
                <a:solidFill>
                  <a:srgbClr val="F0B92D"/>
                </a:solidFill>
                <a:latin typeface="Laila Bold"/>
                <a:ea typeface="Laila Bold"/>
                <a:cs typeface="Laila Bold"/>
                <a:sym typeface="Laila Bold"/>
              </a:rPr>
              <a:t>pizza_types.pizza_type_id = pizzas.pizza_type_id</a:t>
            </a:r>
            <a:r>
              <a:rPr lang="en-US" sz="2208" b="true">
                <a:solidFill>
                  <a:srgbClr val="00B7C3"/>
                </a:solidFill>
                <a:latin typeface="Laila Bold"/>
                <a:ea typeface="Laila Bold"/>
                <a:cs typeface="Laila Bold"/>
                <a:sym typeface="Laila Bold"/>
              </a:rPr>
              <a:t> </a:t>
            </a:r>
          </a:p>
          <a:p>
            <a:pPr algn="l">
              <a:lnSpc>
                <a:spcPts val="3092"/>
              </a:lnSpc>
            </a:pPr>
            <a:r>
              <a:rPr lang="en-US" sz="2208" b="true">
                <a:solidFill>
                  <a:srgbClr val="00B7C3"/>
                </a:solidFill>
                <a:latin typeface="Laila Bold"/>
                <a:ea typeface="Laila Bold"/>
                <a:cs typeface="Laila Bold"/>
                <a:sym typeface="Laila Bold"/>
              </a:rPr>
              <a:t>JOIN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0B92D"/>
                </a:solidFill>
                <a:latin typeface="Laila Bold"/>
                <a:ea typeface="Laila Bold"/>
                <a:cs typeface="Laila Bold"/>
                <a:sym typeface="Laila Bold"/>
              </a:rPr>
              <a:t>order_details</a:t>
            </a:r>
            <a:r>
              <a:rPr lang="en-US" sz="2208" b="true">
                <a:solidFill>
                  <a:srgbClr val="00B7C3"/>
                </a:solidFill>
                <a:latin typeface="Laila Bold"/>
                <a:ea typeface="Laila Bold"/>
                <a:cs typeface="Laila Bold"/>
                <a:sym typeface="Laila Bold"/>
              </a:rPr>
              <a:t> ON </a:t>
            </a:r>
            <a:r>
              <a:rPr lang="en-US" sz="2208" b="true">
                <a:solidFill>
                  <a:srgbClr val="F0B92D"/>
                </a:solidFill>
                <a:latin typeface="Laila Bold"/>
                <a:ea typeface="Laila Bold"/>
                <a:cs typeface="Laila Bold"/>
                <a:sym typeface="Laila Bold"/>
              </a:rPr>
              <a:t>order_details.pizza_id = pizzas.pizza_id </a:t>
            </a:r>
          </a:p>
          <a:p>
            <a:pPr algn="l">
              <a:lnSpc>
                <a:spcPts val="3092"/>
              </a:lnSpc>
            </a:pPr>
            <a:r>
              <a:rPr lang="en-US" sz="2208" b="true">
                <a:solidFill>
                  <a:srgbClr val="00B7C3"/>
                </a:solidFill>
                <a:latin typeface="Laila Bold"/>
                <a:ea typeface="Laila Bold"/>
                <a:cs typeface="Laila Bold"/>
                <a:sym typeface="Laila Bold"/>
              </a:rPr>
              <a:t>GROUP BY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0B92D"/>
                </a:solidFill>
                <a:latin typeface="Laila Bold"/>
                <a:ea typeface="Laila Bold"/>
                <a:cs typeface="Laila Bold"/>
                <a:sym typeface="Laila Bold"/>
              </a:rPr>
              <a:t>  pizza_types.category </a:t>
            </a:r>
          </a:p>
          <a:p>
            <a:pPr algn="l">
              <a:lnSpc>
                <a:spcPts val="3092"/>
              </a:lnSpc>
            </a:pPr>
            <a:r>
              <a:rPr lang="en-US" sz="2208" b="true">
                <a:solidFill>
                  <a:srgbClr val="00B7C3"/>
                </a:solidFill>
                <a:latin typeface="Laila Bold"/>
                <a:ea typeface="Laila Bold"/>
                <a:cs typeface="Laila Bold"/>
                <a:sym typeface="Laila Bold"/>
              </a:rPr>
              <a:t>ORDER BY </a:t>
            </a:r>
          </a:p>
          <a:p>
            <a:pPr algn="l">
              <a:lnSpc>
                <a:spcPts val="3092"/>
              </a:lnSpc>
            </a:pPr>
            <a:r>
              <a:rPr lang="en-US" sz="2208" b="true">
                <a:solidFill>
                  <a:srgbClr val="00B7C3"/>
                </a:solidFill>
                <a:latin typeface="Laila Bold"/>
                <a:ea typeface="Laila Bold"/>
                <a:cs typeface="Laila Bold"/>
                <a:sym typeface="Laila Bold"/>
              </a:rPr>
              <a:t>    </a:t>
            </a:r>
            <a:r>
              <a:rPr lang="en-US" sz="2208" b="true">
                <a:solidFill>
                  <a:srgbClr val="F0B92D"/>
                </a:solidFill>
                <a:latin typeface="Laila Bold"/>
                <a:ea typeface="Laila Bold"/>
                <a:cs typeface="Laila Bold"/>
                <a:sym typeface="Laila Bold"/>
              </a:rPr>
              <a:t>quantity</a:t>
            </a:r>
            <a:r>
              <a:rPr lang="en-US" sz="2208" b="true">
                <a:solidFill>
                  <a:srgbClr val="00B7C3"/>
                </a:solidFill>
                <a:latin typeface="Laila Bold"/>
                <a:ea typeface="Laila Bold"/>
                <a:cs typeface="Laila Bold"/>
                <a:sym typeface="Laila Bold"/>
              </a:rPr>
              <a:t> DESC</a:t>
            </a:r>
            <a:r>
              <a:rPr lang="en-US" sz="2208" b="true">
                <a:solidFill>
                  <a:srgbClr val="F0B92D"/>
                </a:solidFill>
                <a:latin typeface="Laila Bold"/>
                <a:ea typeface="Laila Bold"/>
                <a:cs typeface="Laila Bold"/>
                <a:sym typeface="Laila Bold"/>
              </a:rPr>
              <a:t>;</a:t>
            </a:r>
          </a:p>
        </p:txBody>
      </p:sp>
      <p:sp>
        <p:nvSpPr>
          <p:cNvPr name="TextBox 16" id="16"/>
          <p:cNvSpPr txBox="true"/>
          <p:nvPr/>
        </p:nvSpPr>
        <p:spPr>
          <a:xfrm rot="0">
            <a:off x="3831729" y="923292"/>
            <a:ext cx="10624542" cy="387509"/>
          </a:xfrm>
          <a:prstGeom prst="rect">
            <a:avLst/>
          </a:prstGeom>
        </p:spPr>
        <p:txBody>
          <a:bodyPr anchor="t" rtlCol="false" tIns="0" lIns="0" bIns="0" rIns="0">
            <a:spAutoFit/>
          </a:bodyPr>
          <a:lstStyle/>
          <a:p>
            <a:pPr algn="ctr">
              <a:lnSpc>
                <a:spcPts val="2881"/>
              </a:lnSpc>
              <a:spcBef>
                <a:spcPct val="0"/>
              </a:spcBef>
            </a:pPr>
            <a:r>
              <a:rPr lang="en-US" sz="2881">
                <a:solidFill>
                  <a:srgbClr val="F4B870"/>
                </a:solidFill>
                <a:latin typeface="Track"/>
                <a:ea typeface="Track"/>
                <a:cs typeface="Track"/>
                <a:sym typeface="Track"/>
              </a:rPr>
              <a:t>-total quantity of each pizza category ordered-</a:t>
            </a:r>
          </a:p>
        </p:txBody>
      </p:sp>
      <p:sp>
        <p:nvSpPr>
          <p:cNvPr name="TextBox 17" id="17"/>
          <p:cNvSpPr txBox="true"/>
          <p:nvPr/>
        </p:nvSpPr>
        <p:spPr>
          <a:xfrm rot="0">
            <a:off x="7473625" y="7191288"/>
            <a:ext cx="3340750" cy="2386330"/>
          </a:xfrm>
          <a:prstGeom prst="rect">
            <a:avLst/>
          </a:prstGeom>
        </p:spPr>
        <p:txBody>
          <a:bodyPr anchor="t" rtlCol="false" tIns="0" lIns="0" bIns="0" rIns="0">
            <a:spAutoFit/>
          </a:bodyPr>
          <a:lstStyle/>
          <a:p>
            <a:pPr algn="ctr">
              <a:lnSpc>
                <a:spcPts val="2000"/>
              </a:lnSpc>
            </a:pPr>
            <a:r>
              <a:rPr lang="en-US" sz="2000">
                <a:solidFill>
                  <a:srgbClr val="F2A7C8"/>
                </a:solidFill>
                <a:latin typeface="Track"/>
                <a:ea typeface="Track"/>
                <a:cs typeface="Track"/>
                <a:sym typeface="Track"/>
              </a:rPr>
              <a:t>CATEGORY    |  quantity</a:t>
            </a:r>
          </a:p>
          <a:p>
            <a:pPr algn="ctr">
              <a:lnSpc>
                <a:spcPts val="2000"/>
              </a:lnSpc>
            </a:pPr>
            <a:r>
              <a:rPr lang="en-US" sz="2000">
                <a:solidFill>
                  <a:srgbClr val="F2A7C8"/>
                </a:solidFill>
                <a:latin typeface="Track"/>
                <a:ea typeface="Track"/>
                <a:cs typeface="Track"/>
                <a:sym typeface="Track"/>
              </a:rPr>
              <a:t>-------------------------</a:t>
            </a:r>
          </a:p>
          <a:p>
            <a:pPr algn="l">
              <a:lnSpc>
                <a:spcPts val="3920"/>
              </a:lnSpc>
            </a:pPr>
            <a:r>
              <a:rPr lang="en-US" sz="2000">
                <a:solidFill>
                  <a:srgbClr val="F2A7C8"/>
                </a:solidFill>
                <a:latin typeface="Track"/>
                <a:ea typeface="Track"/>
                <a:cs typeface="Track"/>
                <a:sym typeface="Track"/>
              </a:rPr>
              <a:t>CLASSIC</a:t>
            </a:r>
            <a:r>
              <a:rPr lang="en-US" sz="2000">
                <a:solidFill>
                  <a:srgbClr val="F2A7C8"/>
                </a:solidFill>
                <a:latin typeface="Track"/>
                <a:ea typeface="Track"/>
                <a:cs typeface="Track"/>
                <a:sym typeface="Track"/>
              </a:rPr>
              <a:t>         |    220053</a:t>
            </a:r>
          </a:p>
          <a:p>
            <a:pPr algn="l">
              <a:lnSpc>
                <a:spcPts val="3920"/>
              </a:lnSpc>
            </a:pPr>
            <a:r>
              <a:rPr lang="en-US" sz="2000">
                <a:solidFill>
                  <a:srgbClr val="F2A7C8"/>
                </a:solidFill>
                <a:latin typeface="Track"/>
                <a:ea typeface="Track"/>
                <a:cs typeface="Track"/>
                <a:sym typeface="Track"/>
              </a:rPr>
              <a:t>SUPREME       |    208197 </a:t>
            </a:r>
          </a:p>
          <a:p>
            <a:pPr algn="l">
              <a:lnSpc>
                <a:spcPts val="3920"/>
              </a:lnSpc>
            </a:pPr>
            <a:r>
              <a:rPr lang="en-US" sz="2000">
                <a:solidFill>
                  <a:srgbClr val="F2A7C8"/>
                </a:solidFill>
                <a:latin typeface="Track"/>
                <a:ea typeface="Track"/>
                <a:cs typeface="Track"/>
                <a:sym typeface="Track"/>
              </a:rPr>
              <a:t>CHICKEN        |     195920</a:t>
            </a:r>
          </a:p>
          <a:p>
            <a:pPr algn="l">
              <a:lnSpc>
                <a:spcPts val="3920"/>
              </a:lnSpc>
            </a:pPr>
            <a:r>
              <a:rPr lang="en-US" sz="2000">
                <a:solidFill>
                  <a:srgbClr val="F2A7C8"/>
                </a:solidFill>
                <a:latin typeface="Track"/>
                <a:ea typeface="Track"/>
                <a:cs typeface="Track"/>
                <a:sym typeface="Track"/>
              </a:rPr>
              <a:t>VAGGIE           |    193690</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DAGUe7QLbfw</dc:identifier>
  <dcterms:modified xsi:type="dcterms:W3CDTF">2011-08-01T06:04:30Z</dcterms:modified>
  <cp:revision>1</cp:revision>
  <dc:title>Red and Black Modern Paper Illustrative Pizza Restaurant Presentation</dc:title>
</cp:coreProperties>
</file>

<file path=docProps/thumbnail.jpeg>
</file>